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6858000" type="screen4x3"/>
  <p:notesSz cx="6845300" cy="9131300"/>
  <p:embeddedFontLst>
    <p:embeddedFont>
      <p:font typeface="Helvetica Neue" panose="02000503000000020004" pitchFamily="2" charset="0"/>
      <p:regular r:id="rId26"/>
      <p:bold r:id="rId27"/>
      <p:italic r:id="rId28"/>
      <p:boldItalic r:id="rId29"/>
    </p:embeddedFont>
    <p:embeddedFont>
      <p:font typeface="Monda" pitchFamily="2" charset="77"/>
      <p:regular r:id="rId30"/>
      <p:bold r:id="rId31"/>
    </p:embeddedFont>
    <p:embeddedFont>
      <p:font typeface="Short Stack" panose="02010500040000000007" pitchFamily="2" charset="77"/>
      <p:regular r:id="rId32"/>
    </p:embeddedFont>
    <p:embeddedFont>
      <p:font typeface="Tahoma" panose="020B0604030504040204" pitchFamily="34" charset="0"/>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gE9QKT/MF9HkUptVpldzBZXBNhH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90E61FE-D0F9-491F-BC7D-7FD8F1687C21}">
  <a:tblStyle styleId="{190E61FE-D0F9-491F-BC7D-7FD8F1687C21}"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FAF1"/>
          </a:solidFill>
        </a:fill>
      </a:tcStyle>
    </a:wholeTbl>
    <a:band1H>
      <a:tcTxStyle b="off" i="off"/>
      <a:tcStyle>
        <a:tcBdr/>
        <a:fill>
          <a:solidFill>
            <a:srgbClr val="CAF5E1"/>
          </a:solidFill>
        </a:fill>
      </a:tcStyle>
    </a:band1H>
    <a:band2H>
      <a:tcTxStyle b="off" i="off"/>
      <a:tcStyle>
        <a:tcBdr/>
      </a:tcStyle>
    </a:band2H>
    <a:band1V>
      <a:tcTxStyle b="off" i="off"/>
      <a:tcStyle>
        <a:tcBdr/>
        <a:fill>
          <a:solidFill>
            <a:srgbClr val="CAF5E1"/>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120" d="100"/>
          <a:sy n="120" d="100"/>
        </p:scale>
        <p:origin x="1944" y="1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customschemas.google.com/relationships/presentationmetadata" Target="meta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63863" cy="455613"/>
          </a:xfrm>
          <a:prstGeom prst="rect">
            <a:avLst/>
          </a:prstGeom>
          <a:noFill/>
          <a:ln>
            <a:noFill/>
          </a:ln>
        </p:spPr>
        <p:txBody>
          <a:bodyPr spcFirstLastPara="1" wrap="square" lIns="92050" tIns="46025" rIns="92050" bIns="46025" anchor="t" anchorCtr="0">
            <a:noAutofit/>
          </a:bodyPr>
          <a:lstStyle>
            <a:lvl1pPr marR="0" lvl="0" algn="l" rtl="0">
              <a:lnSpc>
                <a:spcPct val="100000"/>
              </a:lnSpc>
              <a:spcBef>
                <a:spcPts val="0"/>
              </a:spcBef>
              <a:spcAft>
                <a:spcPts val="0"/>
              </a:spcAft>
              <a:buClr>
                <a:schemeClr val="dk1"/>
              </a:buClr>
              <a:buSzPts val="1200"/>
              <a:buFont typeface="Noto Sans Symbols"/>
              <a:buNone/>
              <a:defRPr sz="1200" b="0" i="0" u="none" strike="noStrike" cap="none">
                <a:solidFill>
                  <a:schemeClr val="dk1"/>
                </a:solidFill>
                <a:latin typeface="Arial"/>
                <a:ea typeface="Arial"/>
                <a:cs typeface="Arial"/>
                <a:sym typeface="Arial"/>
              </a:defRPr>
            </a:lvl1pPr>
            <a:lvl2pPr marR="0" lvl="1"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2pPr>
            <a:lvl3pPr marR="0" lvl="2"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3pPr>
            <a:lvl4pPr marR="0" lvl="3"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4pPr>
            <a:lvl5pPr marR="0" lvl="4"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9pPr>
          </a:lstStyle>
          <a:p>
            <a:endParaRPr/>
          </a:p>
        </p:txBody>
      </p:sp>
      <p:sp>
        <p:nvSpPr>
          <p:cNvPr id="4" name="Google Shape;4;n"/>
          <p:cNvSpPr txBox="1">
            <a:spLocks noGrp="1"/>
          </p:cNvSpPr>
          <p:nvPr>
            <p:ph type="dt" idx="10"/>
          </p:nvPr>
        </p:nvSpPr>
        <p:spPr>
          <a:xfrm>
            <a:off x="3879850" y="0"/>
            <a:ext cx="2963863" cy="455613"/>
          </a:xfrm>
          <a:prstGeom prst="rect">
            <a:avLst/>
          </a:prstGeom>
          <a:noFill/>
          <a:ln>
            <a:noFill/>
          </a:ln>
        </p:spPr>
        <p:txBody>
          <a:bodyPr spcFirstLastPara="1" wrap="square" lIns="92050" tIns="46025" rIns="92050" bIns="46025" anchor="t" anchorCtr="0">
            <a:noAutofit/>
          </a:bodyPr>
          <a:lstStyle>
            <a:lvl1pPr marR="0" lvl="0" algn="r" rtl="0">
              <a:lnSpc>
                <a:spcPct val="100000"/>
              </a:lnSpc>
              <a:spcBef>
                <a:spcPts val="0"/>
              </a:spcBef>
              <a:spcAft>
                <a:spcPts val="0"/>
              </a:spcAft>
              <a:buClr>
                <a:schemeClr val="dk1"/>
              </a:buClr>
              <a:buSzPts val="1200"/>
              <a:buFont typeface="Noto Sans Symbols"/>
              <a:buNone/>
              <a:defRPr sz="1200" b="0" i="0" u="none" strike="noStrike" cap="none">
                <a:solidFill>
                  <a:schemeClr val="dk1"/>
                </a:solidFill>
                <a:latin typeface="Arial"/>
                <a:ea typeface="Arial"/>
                <a:cs typeface="Arial"/>
                <a:sym typeface="Arial"/>
              </a:defRPr>
            </a:lvl1pPr>
            <a:lvl2pPr marR="0" lvl="1"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2pPr>
            <a:lvl3pPr marR="0" lvl="2"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3pPr>
            <a:lvl4pPr marR="0" lvl="3"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4pPr>
            <a:lvl5pPr marR="0" lvl="4"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9pPr>
          </a:lstStyle>
          <a:p>
            <a:endParaRPr/>
          </a:p>
        </p:txBody>
      </p:sp>
      <p:sp>
        <p:nvSpPr>
          <p:cNvPr id="5" name="Google Shape;5;n"/>
          <p:cNvSpPr>
            <a:spLocks noGrp="1" noRot="1" noChangeAspect="1"/>
          </p:cNvSpPr>
          <p:nvPr>
            <p:ph type="sldImg" idx="3"/>
          </p:nvPr>
        </p:nvSpPr>
        <p:spPr>
          <a:xfrm>
            <a:off x="1139825" y="685800"/>
            <a:ext cx="4565650" cy="34242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4213" y="4337050"/>
            <a:ext cx="5476875" cy="4108450"/>
          </a:xfrm>
          <a:prstGeom prst="rect">
            <a:avLst/>
          </a:prstGeom>
          <a:noFill/>
          <a:ln>
            <a:noFill/>
          </a:ln>
        </p:spPr>
        <p:txBody>
          <a:bodyPr spcFirstLastPara="1" wrap="square" lIns="92050" tIns="46025" rIns="92050" bIns="46025"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74100"/>
            <a:ext cx="2963863" cy="455613"/>
          </a:xfrm>
          <a:prstGeom prst="rect">
            <a:avLst/>
          </a:prstGeom>
          <a:noFill/>
          <a:ln>
            <a:noFill/>
          </a:ln>
        </p:spPr>
        <p:txBody>
          <a:bodyPr spcFirstLastPara="1" wrap="square" lIns="92050" tIns="46025" rIns="92050" bIns="46025" anchor="b" anchorCtr="0">
            <a:noAutofit/>
          </a:bodyPr>
          <a:lstStyle>
            <a:lvl1pPr marR="0" lvl="0" algn="l" rtl="0">
              <a:lnSpc>
                <a:spcPct val="100000"/>
              </a:lnSpc>
              <a:spcBef>
                <a:spcPts val="0"/>
              </a:spcBef>
              <a:spcAft>
                <a:spcPts val="0"/>
              </a:spcAft>
              <a:buClr>
                <a:schemeClr val="dk1"/>
              </a:buClr>
              <a:buSzPts val="1200"/>
              <a:buFont typeface="Noto Sans Symbols"/>
              <a:buNone/>
              <a:defRPr sz="1200" b="0" i="0" u="none" strike="noStrike" cap="none">
                <a:solidFill>
                  <a:schemeClr val="dk1"/>
                </a:solidFill>
                <a:latin typeface="Arial"/>
                <a:ea typeface="Arial"/>
                <a:cs typeface="Arial"/>
                <a:sym typeface="Arial"/>
              </a:defRPr>
            </a:lvl1pPr>
            <a:lvl2pPr marR="0" lvl="1"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2pPr>
            <a:lvl3pPr marR="0" lvl="2"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3pPr>
            <a:lvl4pPr marR="0" lvl="3"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4pPr>
            <a:lvl5pPr marR="0" lvl="4" algn="l" rtl="0">
              <a:lnSpc>
                <a:spcPct val="100000"/>
              </a:lnSpc>
              <a:spcBef>
                <a:spcPts val="28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9pPr>
          </a:lstStyle>
          <a:p>
            <a:endParaRPr/>
          </a:p>
        </p:txBody>
      </p:sp>
      <p:sp>
        <p:nvSpPr>
          <p:cNvPr id="8" name="Google Shape;8;n"/>
          <p:cNvSpPr txBox="1">
            <a:spLocks noGrp="1"/>
          </p:cNvSpPr>
          <p:nvPr>
            <p:ph type="sldNum" idx="12"/>
          </p:nvPr>
        </p:nvSpPr>
        <p:spPr>
          <a:xfrm>
            <a:off x="3879850" y="8674100"/>
            <a:ext cx="2963863" cy="455613"/>
          </a:xfrm>
          <a:prstGeom prst="rect">
            <a:avLst/>
          </a:prstGeom>
          <a:noFill/>
          <a:ln>
            <a:noFill/>
          </a:ln>
        </p:spPr>
        <p:txBody>
          <a:bodyPr spcFirstLastPara="1" wrap="square" lIns="92050" tIns="46025" rIns="92050" bIns="46025" anchor="b" anchorCtr="0">
            <a:noAutofit/>
          </a:bodyPr>
          <a:lstStyle/>
          <a:p>
            <a:pPr marL="0" marR="0" lvl="0" indent="0" algn="r" rtl="0">
              <a:lnSpc>
                <a:spcPct val="100000"/>
              </a:lnSpc>
              <a:spcBef>
                <a:spcPts val="0"/>
              </a:spcBef>
              <a:spcAft>
                <a:spcPts val="0"/>
              </a:spcAft>
              <a:buClr>
                <a:schemeClr val="dk1"/>
              </a:buClr>
              <a:buSzPts val="1200"/>
              <a:buFont typeface="Noto Sans Symbols"/>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p1:notes"/>
          <p:cNvSpPr txBox="1">
            <a:spLocks noGrp="1"/>
          </p:cNvSpPr>
          <p:nvPr>
            <p:ph type="body" idx="1"/>
          </p:nvPr>
        </p:nvSpPr>
        <p:spPr>
          <a:xfrm>
            <a:off x="684213" y="4337050"/>
            <a:ext cx="5476875" cy="410845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50" name="Google Shape;50;p1:notes"/>
          <p:cNvSpPr>
            <a:spLocks noGrp="1" noRot="1" noChangeAspect="1"/>
          </p:cNvSpPr>
          <p:nvPr>
            <p:ph type="sldImg" idx="2"/>
          </p:nvPr>
        </p:nvSpPr>
        <p:spPr>
          <a:xfrm>
            <a:off x="1139825" y="685800"/>
            <a:ext cx="4565650" cy="34242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07b88410e4_0_0: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134" name="Google Shape;134;g307b88410e4_0_0: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383d94b2831_0_0: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40" name="Google Shape;140;g383d94b2831_0_0: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0"/>
              </a:spcBef>
              <a:spcAft>
                <a:spcPts val="0"/>
              </a:spcAft>
              <a:buSzPts val="1400"/>
              <a:buNone/>
            </a:pPr>
            <a:endParaRPr/>
          </a:p>
        </p:txBody>
      </p:sp>
      <p:sp>
        <p:nvSpPr>
          <p:cNvPr id="141" name="Google Shape;141;g383d94b2831_0_0:notes"/>
          <p:cNvSpPr txBox="1">
            <a:spLocks noGrp="1"/>
          </p:cNvSpPr>
          <p:nvPr>
            <p:ph type="sldNum" idx="12"/>
          </p:nvPr>
        </p:nvSpPr>
        <p:spPr>
          <a:xfrm>
            <a:off x="3879850" y="8674100"/>
            <a:ext cx="2964000" cy="455700"/>
          </a:xfrm>
          <a:prstGeom prst="rect">
            <a:avLst/>
          </a:prstGeom>
          <a:noFill/>
          <a:ln>
            <a:noFill/>
          </a:ln>
        </p:spPr>
        <p:txBody>
          <a:bodyPr spcFirstLastPara="1" wrap="square" lIns="92050" tIns="46025" rIns="92050" bIns="46025" anchor="b" anchorCtr="0">
            <a:noAutofit/>
          </a:bodyPr>
          <a:lstStyle/>
          <a:p>
            <a:pPr marL="0" lvl="0" indent="0" algn="r" rtl="0">
              <a:lnSpc>
                <a:spcPct val="100000"/>
              </a:lnSpc>
              <a:spcBef>
                <a:spcPts val="0"/>
              </a:spcBef>
              <a:spcAft>
                <a:spcPts val="0"/>
              </a:spcAft>
              <a:buClr>
                <a:schemeClr val="dk1"/>
              </a:buClr>
              <a:buSzPts val="1200"/>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d3b5886087_2_18: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51" name="Google Shape;151;g2d3b5886087_2_18: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0"/>
              </a:spcBef>
              <a:spcAft>
                <a:spcPts val="0"/>
              </a:spcAft>
              <a:buSzPts val="1400"/>
              <a:buNone/>
            </a:pPr>
            <a:endParaRPr/>
          </a:p>
        </p:txBody>
      </p:sp>
      <p:sp>
        <p:nvSpPr>
          <p:cNvPr id="152" name="Google Shape;152;g2d3b5886087_2_18:notes"/>
          <p:cNvSpPr txBox="1">
            <a:spLocks noGrp="1"/>
          </p:cNvSpPr>
          <p:nvPr>
            <p:ph type="sldNum" idx="12"/>
          </p:nvPr>
        </p:nvSpPr>
        <p:spPr>
          <a:xfrm>
            <a:off x="3879850" y="8674100"/>
            <a:ext cx="2964000" cy="455700"/>
          </a:xfrm>
          <a:prstGeom prst="rect">
            <a:avLst/>
          </a:prstGeom>
          <a:noFill/>
          <a:ln>
            <a:noFill/>
          </a:ln>
        </p:spPr>
        <p:txBody>
          <a:bodyPr spcFirstLastPara="1" wrap="square" lIns="92050" tIns="46025" rIns="92050" bIns="46025" anchor="b" anchorCtr="0">
            <a:noAutofit/>
          </a:bodyPr>
          <a:lstStyle/>
          <a:p>
            <a:pPr marL="0" lvl="0" indent="0" algn="r" rtl="0">
              <a:lnSpc>
                <a:spcPct val="100000"/>
              </a:lnSpc>
              <a:spcBef>
                <a:spcPts val="0"/>
              </a:spcBef>
              <a:spcAft>
                <a:spcPts val="0"/>
              </a:spcAft>
              <a:buClr>
                <a:schemeClr val="dk1"/>
              </a:buClr>
              <a:buSzPts val="1200"/>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1:notes"/>
          <p:cNvSpPr txBox="1">
            <a:spLocks noGrp="1"/>
          </p:cNvSpPr>
          <p:nvPr>
            <p:ph type="body" idx="1"/>
          </p:nvPr>
        </p:nvSpPr>
        <p:spPr>
          <a:xfrm>
            <a:off x="684213" y="4337050"/>
            <a:ext cx="5476875" cy="410845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159" name="Google Shape;159;p11:notes"/>
          <p:cNvSpPr>
            <a:spLocks noGrp="1" noRot="1" noChangeAspect="1"/>
          </p:cNvSpPr>
          <p:nvPr>
            <p:ph type="sldImg" idx="2"/>
          </p:nvPr>
        </p:nvSpPr>
        <p:spPr>
          <a:xfrm>
            <a:off x="1139825" y="685800"/>
            <a:ext cx="4565650" cy="34242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07b88410e4_0_27: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165" name="Google Shape;165;g307b88410e4_0_27: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07b88410e4_0_33: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173" name="Google Shape;173;g307b88410e4_0_33: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07b88410e4_0_39: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179" name="Google Shape;179;g307b88410e4_0_39: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07b88410e4_0_51: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186" name="Google Shape;186;g307b88410e4_0_51: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07b88410e4_0_57: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193" name="Google Shape;193;g307b88410e4_0_57: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07b88410e4_0_62: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199" name="Google Shape;199;g307b88410e4_0_62: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2:notes"/>
          <p:cNvSpPr txBox="1">
            <a:spLocks noGrp="1"/>
          </p:cNvSpPr>
          <p:nvPr>
            <p:ph type="body" idx="1"/>
          </p:nvPr>
        </p:nvSpPr>
        <p:spPr>
          <a:xfrm>
            <a:off x="684213" y="4337050"/>
            <a:ext cx="5476875" cy="410845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55" name="Google Shape;55;p2:notes"/>
          <p:cNvSpPr>
            <a:spLocks noGrp="1" noRot="1" noChangeAspect="1"/>
          </p:cNvSpPr>
          <p:nvPr>
            <p:ph type="sldImg" idx="2"/>
          </p:nvPr>
        </p:nvSpPr>
        <p:spPr>
          <a:xfrm>
            <a:off x="1139825" y="685800"/>
            <a:ext cx="4565650" cy="34242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4:notes"/>
          <p:cNvSpPr txBox="1">
            <a:spLocks noGrp="1"/>
          </p:cNvSpPr>
          <p:nvPr>
            <p:ph type="body" idx="1"/>
          </p:nvPr>
        </p:nvSpPr>
        <p:spPr>
          <a:xfrm>
            <a:off x="684213" y="4337050"/>
            <a:ext cx="5476875" cy="410845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210" name="Google Shape;210;p14:notes"/>
          <p:cNvSpPr>
            <a:spLocks noGrp="1" noRot="1" noChangeAspect="1"/>
          </p:cNvSpPr>
          <p:nvPr>
            <p:ph type="sldImg" idx="2"/>
          </p:nvPr>
        </p:nvSpPr>
        <p:spPr>
          <a:xfrm>
            <a:off x="1139825" y="685800"/>
            <a:ext cx="4565650" cy="34242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5:notes"/>
          <p:cNvSpPr txBox="1">
            <a:spLocks noGrp="1"/>
          </p:cNvSpPr>
          <p:nvPr>
            <p:ph type="body" idx="1"/>
          </p:nvPr>
        </p:nvSpPr>
        <p:spPr>
          <a:xfrm>
            <a:off x="684213" y="4337050"/>
            <a:ext cx="5476875" cy="410845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216" name="Google Shape;216;p15:notes"/>
          <p:cNvSpPr>
            <a:spLocks noGrp="1" noRot="1" noChangeAspect="1"/>
          </p:cNvSpPr>
          <p:nvPr>
            <p:ph type="sldImg" idx="2"/>
          </p:nvPr>
        </p:nvSpPr>
        <p:spPr>
          <a:xfrm>
            <a:off x="1139825" y="685800"/>
            <a:ext cx="4565650" cy="34242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7:notes"/>
          <p:cNvSpPr txBox="1">
            <a:spLocks noGrp="1"/>
          </p:cNvSpPr>
          <p:nvPr>
            <p:ph type="body" idx="1"/>
          </p:nvPr>
        </p:nvSpPr>
        <p:spPr>
          <a:xfrm>
            <a:off x="684213" y="4337050"/>
            <a:ext cx="5476875" cy="410845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222" name="Google Shape;222;p17:notes"/>
          <p:cNvSpPr>
            <a:spLocks noGrp="1" noRot="1" noChangeAspect="1"/>
          </p:cNvSpPr>
          <p:nvPr>
            <p:ph type="sldImg" idx="2"/>
          </p:nvPr>
        </p:nvSpPr>
        <p:spPr>
          <a:xfrm>
            <a:off x="1139825" y="685800"/>
            <a:ext cx="4565650" cy="34242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865b827597_0_116: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228" name="Google Shape;228;g2865b827597_0_116:notes"/>
          <p:cNvSpPr>
            <a:spLocks noGrp="1" noRot="1" noChangeAspect="1"/>
          </p:cNvSpPr>
          <p:nvPr>
            <p:ph type="sldImg" idx="2"/>
          </p:nvPr>
        </p:nvSpPr>
        <p:spPr>
          <a:xfrm>
            <a:off x="1139825" y="685800"/>
            <a:ext cx="4565700" cy="34242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87" name="Google Shape;87;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93" name="Google Shape;93;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566300" lvl="1" indent="0" algn="l" rtl="0">
              <a:lnSpc>
                <a:spcPct val="100000"/>
              </a:lnSpc>
              <a:spcBef>
                <a:spcPts val="0"/>
              </a:spcBef>
              <a:spcAft>
                <a:spcPts val="0"/>
              </a:spcAft>
              <a:buClr>
                <a:schemeClr val="dk1"/>
              </a:buClr>
              <a:buSzPts val="553"/>
              <a:buFont typeface="Arial"/>
              <a:buNone/>
            </a:pPr>
            <a:r>
              <a:rPr lang="en-US"/>
              <a:t>Outdoor Walking (OW): measurements while walking (average speed of 3.53 km/h, with stops due to traffic lights)</a:t>
            </a:r>
            <a:endParaRPr/>
          </a:p>
          <a:p>
            <a:pPr marL="566300" lvl="1" indent="0" algn="l" rtl="0">
              <a:lnSpc>
                <a:spcPct val="100000"/>
              </a:lnSpc>
              <a:spcBef>
                <a:spcPts val="0"/>
              </a:spcBef>
              <a:spcAft>
                <a:spcPts val="0"/>
              </a:spcAft>
              <a:buClr>
                <a:schemeClr val="dk1"/>
              </a:buClr>
              <a:buSzPts val="553"/>
              <a:buFont typeface="Arial"/>
              <a:buNone/>
            </a:pPr>
            <a:r>
              <a:rPr lang="en-US"/>
              <a:t>Outdoor Driving (OD): measurements performed while driving a car (average speed of 19.4 km/h, with stops due to traffic lights)</a:t>
            </a:r>
            <a:endParaRPr/>
          </a:p>
          <a:p>
            <a:pPr marL="0" lvl="0" indent="0" algn="l" rtl="0">
              <a:lnSpc>
                <a:spcPct val="100000"/>
              </a:lnSpc>
              <a:spcBef>
                <a:spcPts val="0"/>
              </a:spcBef>
              <a:spcAft>
                <a:spcPts val="0"/>
              </a:spcAft>
              <a:buClr>
                <a:schemeClr val="dk1"/>
              </a:buClr>
              <a:buSzPts val="1200"/>
              <a:buFont typeface="Arial"/>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1371600" lvl="2" indent="-475488" algn="l" rtl="0">
              <a:lnSpc>
                <a:spcPct val="90000"/>
              </a:lnSpc>
              <a:spcBef>
                <a:spcPts val="0"/>
              </a:spcBef>
              <a:spcAft>
                <a:spcPts val="0"/>
              </a:spcAft>
              <a:buClr>
                <a:schemeClr val="dk1"/>
              </a:buClr>
              <a:buSzPts val="3888"/>
              <a:buFont typeface="Arial"/>
              <a:buChar char="•"/>
            </a:pPr>
            <a:r>
              <a:rPr lang="en-US" sz="3888"/>
              <a:t>4G: measurements on the Reference Signal (RS) sent by 4G PCIs</a:t>
            </a:r>
            <a:endParaRPr/>
          </a:p>
          <a:p>
            <a:pPr marL="1371600" lvl="2" indent="-475488" algn="l" rtl="0">
              <a:lnSpc>
                <a:spcPct val="90000"/>
              </a:lnSpc>
              <a:spcBef>
                <a:spcPts val="0"/>
              </a:spcBef>
              <a:spcAft>
                <a:spcPts val="0"/>
              </a:spcAft>
              <a:buClr>
                <a:schemeClr val="dk1"/>
              </a:buClr>
              <a:buSzPts val="3888"/>
              <a:buFont typeface="Arial"/>
              <a:buChar char="•"/>
            </a:pPr>
            <a:r>
              <a:rPr lang="en-US" sz="3888"/>
              <a:t>5G: measurements on the SSS, sent by 5G PCIs in the SSBs:</a:t>
            </a:r>
            <a:endParaRPr/>
          </a:p>
          <a:p>
            <a:pPr marL="1828800" lvl="3" indent="-475488" algn="l" rtl="0">
              <a:lnSpc>
                <a:spcPct val="90000"/>
              </a:lnSpc>
              <a:spcBef>
                <a:spcPts val="0"/>
              </a:spcBef>
              <a:spcAft>
                <a:spcPts val="0"/>
              </a:spcAft>
              <a:buClr>
                <a:schemeClr val="dk1"/>
              </a:buClr>
              <a:buSzPts val="3888"/>
              <a:buFont typeface="Arial"/>
              <a:buChar char="•"/>
            </a:pPr>
            <a:r>
              <a:rPr lang="en-US" sz="3888"/>
              <a:t>SS Reference Signal Received Power (SS-RSRP)</a:t>
            </a:r>
            <a:endParaRPr/>
          </a:p>
          <a:p>
            <a:pPr marL="1828800" lvl="3" indent="-475488" algn="l" rtl="0">
              <a:lnSpc>
                <a:spcPct val="90000"/>
              </a:lnSpc>
              <a:spcBef>
                <a:spcPts val="0"/>
              </a:spcBef>
              <a:spcAft>
                <a:spcPts val="0"/>
              </a:spcAft>
              <a:buClr>
                <a:schemeClr val="dk1"/>
              </a:buClr>
              <a:buSzPts val="3888"/>
              <a:buFont typeface="Arial"/>
              <a:buChar char="•"/>
            </a:pPr>
            <a:r>
              <a:rPr lang="en-US" sz="3888"/>
              <a:t>SS Reference Signal Received Quality (SS-RSRQ)</a:t>
            </a:r>
            <a:endParaRPr/>
          </a:p>
          <a:p>
            <a:pPr marL="1828800" lvl="3" indent="-475488" algn="l" rtl="0">
              <a:lnSpc>
                <a:spcPct val="90000"/>
              </a:lnSpc>
              <a:spcBef>
                <a:spcPts val="0"/>
              </a:spcBef>
              <a:spcAft>
                <a:spcPts val="0"/>
              </a:spcAft>
              <a:buClr>
                <a:schemeClr val="dk1"/>
              </a:buClr>
              <a:buSzPts val="3888"/>
              <a:buFont typeface="Arial"/>
              <a:buChar char="•"/>
            </a:pPr>
            <a:r>
              <a:rPr lang="en-US" sz="3888"/>
              <a:t>SS Signal to Interference and Noise Ratio (SS-SINR) </a:t>
            </a:r>
            <a:endParaRPr/>
          </a:p>
          <a:p>
            <a:pPr marL="0" lvl="0" indent="0" algn="l" rtl="0">
              <a:lnSpc>
                <a:spcPct val="100000"/>
              </a:lnSpc>
              <a:spcBef>
                <a:spcPts val="0"/>
              </a:spcBef>
              <a:spcAft>
                <a:spcPts val="0"/>
              </a:spcAft>
              <a:buClr>
                <a:schemeClr val="dk1"/>
              </a:buClr>
              <a:buSzPts val="1200"/>
              <a:buFont typeface="Arial"/>
              <a:buNone/>
            </a:pPr>
            <a:endParaRPr/>
          </a:p>
        </p:txBody>
      </p:sp>
      <p:sp>
        <p:nvSpPr>
          <p:cNvPr id="102" name="Google Shape;102;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07b88410e4_0_7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1371600" lvl="2" indent="-475488" algn="l" rtl="0">
              <a:lnSpc>
                <a:spcPct val="90000"/>
              </a:lnSpc>
              <a:spcBef>
                <a:spcPts val="0"/>
              </a:spcBef>
              <a:spcAft>
                <a:spcPts val="0"/>
              </a:spcAft>
              <a:buClr>
                <a:schemeClr val="dk1"/>
              </a:buClr>
              <a:buSzPts val="3888"/>
              <a:buFont typeface="Arial"/>
              <a:buChar char="•"/>
            </a:pPr>
            <a:r>
              <a:rPr lang="en-US" sz="3888"/>
              <a:t>4G: measurements on the Reference Signal (RS) sent by 4G PCIs</a:t>
            </a:r>
            <a:endParaRPr/>
          </a:p>
          <a:p>
            <a:pPr marL="1371600" lvl="2" indent="-475488" algn="l" rtl="0">
              <a:lnSpc>
                <a:spcPct val="90000"/>
              </a:lnSpc>
              <a:spcBef>
                <a:spcPts val="0"/>
              </a:spcBef>
              <a:spcAft>
                <a:spcPts val="0"/>
              </a:spcAft>
              <a:buClr>
                <a:schemeClr val="dk1"/>
              </a:buClr>
              <a:buSzPts val="3888"/>
              <a:buFont typeface="Arial"/>
              <a:buChar char="•"/>
            </a:pPr>
            <a:r>
              <a:rPr lang="en-US" sz="3888"/>
              <a:t>5G: measurements on the SSS, sent by 5G PCIs in the SSBs:</a:t>
            </a:r>
            <a:endParaRPr/>
          </a:p>
          <a:p>
            <a:pPr marL="1828800" lvl="3" indent="-475488" algn="l" rtl="0">
              <a:lnSpc>
                <a:spcPct val="90000"/>
              </a:lnSpc>
              <a:spcBef>
                <a:spcPts val="0"/>
              </a:spcBef>
              <a:spcAft>
                <a:spcPts val="0"/>
              </a:spcAft>
              <a:buClr>
                <a:schemeClr val="dk1"/>
              </a:buClr>
              <a:buSzPts val="3888"/>
              <a:buFont typeface="Arial"/>
              <a:buChar char="•"/>
            </a:pPr>
            <a:r>
              <a:rPr lang="en-US" sz="3888"/>
              <a:t>SS Reference Signal Received Power (SS-RSRP)</a:t>
            </a:r>
            <a:endParaRPr/>
          </a:p>
          <a:p>
            <a:pPr marL="1828800" lvl="3" indent="-475488" algn="l" rtl="0">
              <a:lnSpc>
                <a:spcPct val="90000"/>
              </a:lnSpc>
              <a:spcBef>
                <a:spcPts val="0"/>
              </a:spcBef>
              <a:spcAft>
                <a:spcPts val="0"/>
              </a:spcAft>
              <a:buClr>
                <a:schemeClr val="dk1"/>
              </a:buClr>
              <a:buSzPts val="3888"/>
              <a:buFont typeface="Arial"/>
              <a:buChar char="•"/>
            </a:pPr>
            <a:r>
              <a:rPr lang="en-US" sz="3888"/>
              <a:t>SS Reference Signal Received Quality (SS-RSRQ)</a:t>
            </a:r>
            <a:endParaRPr/>
          </a:p>
          <a:p>
            <a:pPr marL="1828800" lvl="3" indent="-475488" algn="l" rtl="0">
              <a:lnSpc>
                <a:spcPct val="90000"/>
              </a:lnSpc>
              <a:spcBef>
                <a:spcPts val="0"/>
              </a:spcBef>
              <a:spcAft>
                <a:spcPts val="0"/>
              </a:spcAft>
              <a:buClr>
                <a:schemeClr val="dk1"/>
              </a:buClr>
              <a:buSzPts val="3888"/>
              <a:buFont typeface="Arial"/>
              <a:buChar char="•"/>
            </a:pPr>
            <a:r>
              <a:rPr lang="en-US" sz="3888"/>
              <a:t>SS Signal to Interference and Noise Ratio (SS-SINR) </a:t>
            </a:r>
            <a:endParaRPr/>
          </a:p>
          <a:p>
            <a:pPr marL="0" lvl="0" indent="0" algn="l" rtl="0">
              <a:lnSpc>
                <a:spcPct val="100000"/>
              </a:lnSpc>
              <a:spcBef>
                <a:spcPts val="0"/>
              </a:spcBef>
              <a:spcAft>
                <a:spcPts val="0"/>
              </a:spcAft>
              <a:buClr>
                <a:schemeClr val="dk1"/>
              </a:buClr>
              <a:buSzPts val="1200"/>
              <a:buFont typeface="Arial"/>
              <a:buNone/>
            </a:pPr>
            <a:endParaRPr/>
          </a:p>
        </p:txBody>
      </p:sp>
      <p:sp>
        <p:nvSpPr>
          <p:cNvPr id="108" name="Google Shape;108;g307b88410e4_0_7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2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1371600" lvl="2" indent="-475488" algn="l" rtl="0">
              <a:lnSpc>
                <a:spcPct val="90000"/>
              </a:lnSpc>
              <a:spcBef>
                <a:spcPts val="0"/>
              </a:spcBef>
              <a:spcAft>
                <a:spcPts val="0"/>
              </a:spcAft>
              <a:buClr>
                <a:schemeClr val="dk1"/>
              </a:buClr>
              <a:buSzPts val="3888"/>
              <a:buFont typeface="Arial"/>
              <a:buChar char="•"/>
            </a:pPr>
            <a:r>
              <a:rPr lang="en-US" sz="3888"/>
              <a:t>4G: measurements on the Reference Signal (RS) sent by 4G PCIs</a:t>
            </a:r>
            <a:endParaRPr/>
          </a:p>
          <a:p>
            <a:pPr marL="1371600" lvl="2" indent="-475488" algn="l" rtl="0">
              <a:lnSpc>
                <a:spcPct val="90000"/>
              </a:lnSpc>
              <a:spcBef>
                <a:spcPts val="0"/>
              </a:spcBef>
              <a:spcAft>
                <a:spcPts val="0"/>
              </a:spcAft>
              <a:buClr>
                <a:schemeClr val="dk1"/>
              </a:buClr>
              <a:buSzPts val="3888"/>
              <a:buFont typeface="Arial"/>
              <a:buChar char="•"/>
            </a:pPr>
            <a:r>
              <a:rPr lang="en-US" sz="3888"/>
              <a:t>5G: measurements on the SSS, sent by 5G PCIs in the SSBs:</a:t>
            </a:r>
            <a:endParaRPr/>
          </a:p>
          <a:p>
            <a:pPr marL="1828800" lvl="3" indent="-475488" algn="l" rtl="0">
              <a:lnSpc>
                <a:spcPct val="90000"/>
              </a:lnSpc>
              <a:spcBef>
                <a:spcPts val="0"/>
              </a:spcBef>
              <a:spcAft>
                <a:spcPts val="0"/>
              </a:spcAft>
              <a:buClr>
                <a:schemeClr val="dk1"/>
              </a:buClr>
              <a:buSzPts val="3888"/>
              <a:buFont typeface="Arial"/>
              <a:buChar char="•"/>
            </a:pPr>
            <a:r>
              <a:rPr lang="en-US" sz="3888"/>
              <a:t>SS Reference Signal Received Power (SS-RSRP)</a:t>
            </a:r>
            <a:endParaRPr/>
          </a:p>
          <a:p>
            <a:pPr marL="1828800" lvl="3" indent="-475488" algn="l" rtl="0">
              <a:lnSpc>
                <a:spcPct val="90000"/>
              </a:lnSpc>
              <a:spcBef>
                <a:spcPts val="0"/>
              </a:spcBef>
              <a:spcAft>
                <a:spcPts val="0"/>
              </a:spcAft>
              <a:buClr>
                <a:schemeClr val="dk1"/>
              </a:buClr>
              <a:buSzPts val="3888"/>
              <a:buFont typeface="Arial"/>
              <a:buChar char="•"/>
            </a:pPr>
            <a:r>
              <a:rPr lang="en-US" sz="3888"/>
              <a:t>SS Reference Signal Received Quality (SS-RSRQ)</a:t>
            </a:r>
            <a:endParaRPr/>
          </a:p>
          <a:p>
            <a:pPr marL="1828800" lvl="3" indent="-475488" algn="l" rtl="0">
              <a:lnSpc>
                <a:spcPct val="90000"/>
              </a:lnSpc>
              <a:spcBef>
                <a:spcPts val="0"/>
              </a:spcBef>
              <a:spcAft>
                <a:spcPts val="0"/>
              </a:spcAft>
              <a:buClr>
                <a:schemeClr val="dk1"/>
              </a:buClr>
              <a:buSzPts val="3888"/>
              <a:buFont typeface="Arial"/>
              <a:buChar char="•"/>
            </a:pPr>
            <a:r>
              <a:rPr lang="en-US" sz="3888"/>
              <a:t>SS Signal to Interference and Noise Ratio (SS-SINR) </a:t>
            </a:r>
            <a:endParaRPr/>
          </a:p>
          <a:p>
            <a:pPr marL="0" lvl="0" indent="0" algn="l" rtl="0">
              <a:lnSpc>
                <a:spcPct val="100000"/>
              </a:lnSpc>
              <a:spcBef>
                <a:spcPts val="0"/>
              </a:spcBef>
              <a:spcAft>
                <a:spcPts val="0"/>
              </a:spcAft>
              <a:buClr>
                <a:schemeClr val="dk1"/>
              </a:buClr>
              <a:buSzPts val="1200"/>
              <a:buFont typeface="Arial"/>
              <a:buNone/>
            </a:pPr>
            <a:endParaRPr/>
          </a:p>
        </p:txBody>
      </p:sp>
      <p:sp>
        <p:nvSpPr>
          <p:cNvPr id="114" name="Google Shape;114;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865b827597_0_121:notes"/>
          <p:cNvSpPr>
            <a:spLocks noGrp="1" noRot="1" noChangeAspect="1"/>
          </p:cNvSpPr>
          <p:nvPr>
            <p:ph type="sldImg" idx="2"/>
          </p:nvPr>
        </p:nvSpPr>
        <p:spPr>
          <a:xfrm>
            <a:off x="1139825" y="685800"/>
            <a:ext cx="4565650" cy="34242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2" name="Google Shape;122;g2865b827597_0_121:notes"/>
          <p:cNvSpPr txBox="1">
            <a:spLocks noGrp="1"/>
          </p:cNvSpPr>
          <p:nvPr>
            <p:ph type="body" idx="1"/>
          </p:nvPr>
        </p:nvSpPr>
        <p:spPr>
          <a:xfrm>
            <a:off x="684213" y="4337050"/>
            <a:ext cx="5476800" cy="410850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0"/>
              </a:spcBef>
              <a:spcAft>
                <a:spcPts val="0"/>
              </a:spcAft>
              <a:buSzPts val="1400"/>
              <a:buNone/>
            </a:pPr>
            <a:endParaRPr/>
          </a:p>
        </p:txBody>
      </p:sp>
      <p:sp>
        <p:nvSpPr>
          <p:cNvPr id="123" name="Google Shape;123;g2865b827597_0_121:notes"/>
          <p:cNvSpPr txBox="1">
            <a:spLocks noGrp="1"/>
          </p:cNvSpPr>
          <p:nvPr>
            <p:ph type="sldNum" idx="12"/>
          </p:nvPr>
        </p:nvSpPr>
        <p:spPr>
          <a:xfrm>
            <a:off x="3879850" y="8674100"/>
            <a:ext cx="2964000" cy="455700"/>
          </a:xfrm>
          <a:prstGeom prst="rect">
            <a:avLst/>
          </a:prstGeom>
          <a:noFill/>
          <a:ln>
            <a:noFill/>
          </a:ln>
        </p:spPr>
        <p:txBody>
          <a:bodyPr spcFirstLastPara="1" wrap="square" lIns="92050" tIns="46025" rIns="92050" bIns="46025" anchor="b" anchorCtr="0">
            <a:noAutofit/>
          </a:bodyPr>
          <a:lstStyle/>
          <a:p>
            <a:pPr marL="0" lvl="0" indent="0" algn="r" rtl="0">
              <a:lnSpc>
                <a:spcPct val="100000"/>
              </a:lnSpc>
              <a:spcBef>
                <a:spcPts val="0"/>
              </a:spcBef>
              <a:spcAft>
                <a:spcPts val="0"/>
              </a:spcAft>
              <a:buClr>
                <a:schemeClr val="dk1"/>
              </a:buClr>
              <a:buSzPts val="1200"/>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9:notes"/>
          <p:cNvSpPr txBox="1">
            <a:spLocks noGrp="1"/>
          </p:cNvSpPr>
          <p:nvPr>
            <p:ph type="body" idx="1"/>
          </p:nvPr>
        </p:nvSpPr>
        <p:spPr>
          <a:xfrm>
            <a:off x="684213" y="4337050"/>
            <a:ext cx="5476875" cy="4108450"/>
          </a:xfrm>
          <a:prstGeom prst="rect">
            <a:avLst/>
          </a:prstGeom>
          <a:noFill/>
          <a:ln>
            <a:noFill/>
          </a:ln>
        </p:spPr>
        <p:txBody>
          <a:bodyPr spcFirstLastPara="1" wrap="square" lIns="92050" tIns="46025" rIns="92050" bIns="46025" anchor="t" anchorCtr="0">
            <a:noAutofit/>
          </a:bodyPr>
          <a:lstStyle/>
          <a:p>
            <a:pPr marL="0" lvl="0" indent="0" algn="l" rtl="0">
              <a:lnSpc>
                <a:spcPct val="100000"/>
              </a:lnSpc>
              <a:spcBef>
                <a:spcPts val="360"/>
              </a:spcBef>
              <a:spcAft>
                <a:spcPts val="0"/>
              </a:spcAft>
              <a:buSzPts val="1400"/>
              <a:buNone/>
            </a:pPr>
            <a:endParaRPr/>
          </a:p>
        </p:txBody>
      </p:sp>
      <p:sp>
        <p:nvSpPr>
          <p:cNvPr id="129" name="Google Shape;129;p9:notes"/>
          <p:cNvSpPr>
            <a:spLocks noGrp="1" noRot="1" noChangeAspect="1"/>
          </p:cNvSpPr>
          <p:nvPr>
            <p:ph type="sldImg" idx="2"/>
          </p:nvPr>
        </p:nvSpPr>
        <p:spPr>
          <a:xfrm>
            <a:off x="1139825" y="685800"/>
            <a:ext cx="4565650" cy="34242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19"/>
          <p:cNvSpPr txBox="1">
            <a:spLocks noGrp="1"/>
          </p:cNvSpPr>
          <p:nvPr>
            <p:ph type="title"/>
          </p:nvPr>
        </p:nvSpPr>
        <p:spPr>
          <a:xfrm>
            <a:off x="623888" y="1709739"/>
            <a:ext cx="7886700" cy="2852737"/>
          </a:xfrm>
          <a:prstGeom prst="rect">
            <a:avLst/>
          </a:prstGeom>
          <a:noFill/>
          <a:ln>
            <a:noFill/>
          </a:ln>
        </p:spPr>
        <p:txBody>
          <a:bodyPr spcFirstLastPara="1" wrap="square" lIns="91425" tIns="45700" rIns="36000" bIns="45700" anchor="b" anchorCtr="0">
            <a:noAutofit/>
          </a:bodyPr>
          <a:lstStyle>
            <a:lvl1pPr lvl="0" algn="l">
              <a:lnSpc>
                <a:spcPct val="80000"/>
              </a:lnSpc>
              <a:spcBef>
                <a:spcPts val="0"/>
              </a:spcBef>
              <a:spcAft>
                <a:spcPts val="0"/>
              </a:spcAft>
              <a:buSzPts val="1400"/>
              <a:buNone/>
              <a:defRPr sz="4500"/>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
        <p:nvSpPr>
          <p:cNvPr id="21" name="Google Shape;21;p19"/>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54000" bIns="45700" anchor="t" anchorCtr="0">
            <a:noAutofit/>
          </a:bodyPr>
          <a:lstStyle>
            <a:lvl1pPr marL="457200" lvl="0" indent="-228600" algn="l">
              <a:lnSpc>
                <a:spcPct val="100000"/>
              </a:lnSpc>
              <a:spcBef>
                <a:spcPts val="360"/>
              </a:spcBef>
              <a:spcAft>
                <a:spcPts val="0"/>
              </a:spcAft>
              <a:buSzPts val="2160"/>
              <a:buNone/>
              <a:defRPr sz="1800">
                <a:solidFill>
                  <a:srgbClr val="888888"/>
                </a:solidFill>
              </a:defRPr>
            </a:lvl1pPr>
            <a:lvl2pPr marL="914400" lvl="1" indent="-228600" algn="l">
              <a:lnSpc>
                <a:spcPct val="100000"/>
              </a:lnSpc>
              <a:spcBef>
                <a:spcPts val="300"/>
              </a:spcBef>
              <a:spcAft>
                <a:spcPts val="0"/>
              </a:spcAft>
              <a:buSzPts val="1500"/>
              <a:buNone/>
              <a:defRPr sz="1500">
                <a:solidFill>
                  <a:srgbClr val="888888"/>
                </a:solidFill>
              </a:defRPr>
            </a:lvl2pPr>
            <a:lvl3pPr marL="1371600" lvl="2" indent="-228600" algn="l">
              <a:lnSpc>
                <a:spcPct val="100000"/>
              </a:lnSpc>
              <a:spcBef>
                <a:spcPts val="270"/>
              </a:spcBef>
              <a:spcAft>
                <a:spcPts val="0"/>
              </a:spcAft>
              <a:buSzPts val="1350"/>
              <a:buFont typeface="Monda"/>
              <a:buNone/>
              <a:defRPr sz="1350">
                <a:solidFill>
                  <a:srgbClr val="888888"/>
                </a:solidFill>
              </a:defRPr>
            </a:lvl3pPr>
            <a:lvl4pPr marL="1828800" lvl="3" indent="-228600" algn="l">
              <a:lnSpc>
                <a:spcPct val="100000"/>
              </a:lnSpc>
              <a:spcBef>
                <a:spcPts val="240"/>
              </a:spcBef>
              <a:spcAft>
                <a:spcPts val="0"/>
              </a:spcAft>
              <a:buSzPts val="1200"/>
              <a:buNone/>
              <a:defRPr sz="1200">
                <a:solidFill>
                  <a:srgbClr val="888888"/>
                </a:solidFill>
              </a:defRPr>
            </a:lvl4pPr>
            <a:lvl5pPr marL="2286000" lvl="4" indent="-228600" algn="l">
              <a:lnSpc>
                <a:spcPct val="100000"/>
              </a:lnSpc>
              <a:spcBef>
                <a:spcPts val="240"/>
              </a:spcBef>
              <a:spcAft>
                <a:spcPts val="0"/>
              </a:spcAft>
              <a:buSzPts val="600"/>
              <a:buNone/>
              <a:defRPr sz="1200">
                <a:solidFill>
                  <a:srgbClr val="888888"/>
                </a:solidFill>
              </a:defRPr>
            </a:lvl5pPr>
            <a:lvl6pPr marL="2743200" lvl="5" indent="-228600" algn="l">
              <a:lnSpc>
                <a:spcPct val="100000"/>
              </a:lnSpc>
              <a:spcBef>
                <a:spcPts val="240"/>
              </a:spcBef>
              <a:spcAft>
                <a:spcPts val="0"/>
              </a:spcAft>
              <a:buSzPts val="600"/>
              <a:buNone/>
              <a:defRPr sz="1200">
                <a:solidFill>
                  <a:srgbClr val="888888"/>
                </a:solidFill>
              </a:defRPr>
            </a:lvl6pPr>
            <a:lvl7pPr marL="3200400" lvl="6" indent="-228600" algn="l">
              <a:lnSpc>
                <a:spcPct val="100000"/>
              </a:lnSpc>
              <a:spcBef>
                <a:spcPts val="240"/>
              </a:spcBef>
              <a:spcAft>
                <a:spcPts val="0"/>
              </a:spcAft>
              <a:buSzPts val="600"/>
              <a:buNone/>
              <a:defRPr sz="1200">
                <a:solidFill>
                  <a:srgbClr val="888888"/>
                </a:solidFill>
              </a:defRPr>
            </a:lvl7pPr>
            <a:lvl8pPr marL="3657600" lvl="7" indent="-228600" algn="l">
              <a:lnSpc>
                <a:spcPct val="100000"/>
              </a:lnSpc>
              <a:spcBef>
                <a:spcPts val="240"/>
              </a:spcBef>
              <a:spcAft>
                <a:spcPts val="0"/>
              </a:spcAft>
              <a:buSzPts val="600"/>
              <a:buNone/>
              <a:defRPr sz="1200">
                <a:solidFill>
                  <a:srgbClr val="888888"/>
                </a:solidFill>
              </a:defRPr>
            </a:lvl8pPr>
            <a:lvl9pPr marL="4114800" lvl="8" indent="-228600" algn="l">
              <a:lnSpc>
                <a:spcPct val="100000"/>
              </a:lnSpc>
              <a:spcBef>
                <a:spcPts val="240"/>
              </a:spcBef>
              <a:spcAft>
                <a:spcPts val="0"/>
              </a:spcAft>
              <a:buSzPts val="600"/>
              <a:buNone/>
              <a:defRPr sz="1200">
                <a:solidFill>
                  <a:srgbClr val="888888"/>
                </a:solidFill>
              </a:defRPr>
            </a:lvl9pPr>
          </a:lstStyle>
          <a:p>
            <a:endParaRPr/>
          </a:p>
        </p:txBody>
      </p:sp>
      <p:sp>
        <p:nvSpPr>
          <p:cNvPr id="22" name="Google Shape;22;p1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Tahoma"/>
                <a:ea typeface="Tahoma"/>
                <a:cs typeface="Tahoma"/>
                <a:sym typeface="Tahoma"/>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Tahoma"/>
                <a:ea typeface="Tahoma"/>
                <a:cs typeface="Tahoma"/>
                <a:sym typeface="Tahoma"/>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Tahoma"/>
                <a:ea typeface="Tahoma"/>
                <a:cs typeface="Tahoma"/>
                <a:sym typeface="Tahoma"/>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Tahoma"/>
                <a:ea typeface="Tahoma"/>
                <a:cs typeface="Tahoma"/>
                <a:sym typeface="Tahoma"/>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Tahoma"/>
                <a:ea typeface="Tahoma"/>
                <a:cs typeface="Tahoma"/>
                <a:sym typeface="Tahoma"/>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Tahoma"/>
                <a:ea typeface="Tahoma"/>
                <a:cs typeface="Tahoma"/>
                <a:sym typeface="Tahoma"/>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Tahoma"/>
                <a:ea typeface="Tahoma"/>
                <a:cs typeface="Tahoma"/>
                <a:sym typeface="Tahoma"/>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Tahoma"/>
                <a:ea typeface="Tahoma"/>
                <a:cs typeface="Tahoma"/>
                <a:sym typeface="Tahoma"/>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Tahoma"/>
                <a:ea typeface="Tahoma"/>
                <a:cs typeface="Tahoma"/>
                <a:sym typeface="Tahom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tel og innhold" type="obj">
  <p:cSld name="OBJECT">
    <p:spTree>
      <p:nvGrpSpPr>
        <p:cNvPr id="1" name="Shape 23"/>
        <p:cNvGrpSpPr/>
        <p:nvPr/>
      </p:nvGrpSpPr>
      <p:grpSpPr>
        <a:xfrm>
          <a:off x="0" y="0"/>
          <a:ext cx="0" cy="0"/>
          <a:chOff x="0" y="0"/>
          <a:chExt cx="0" cy="0"/>
        </a:xfrm>
      </p:grpSpPr>
      <p:sp>
        <p:nvSpPr>
          <p:cNvPr id="24" name="Google Shape;24;p20"/>
          <p:cNvSpPr txBox="1">
            <a:spLocks noGrp="1"/>
          </p:cNvSpPr>
          <p:nvPr>
            <p:ph type="title"/>
          </p:nvPr>
        </p:nvSpPr>
        <p:spPr>
          <a:xfrm>
            <a:off x="312738" y="127000"/>
            <a:ext cx="8797925" cy="561975"/>
          </a:xfrm>
          <a:prstGeom prst="rect">
            <a:avLst/>
          </a:prstGeom>
          <a:noFill/>
          <a:ln>
            <a:noFill/>
          </a:ln>
        </p:spPr>
        <p:txBody>
          <a:bodyPr spcFirstLastPara="1" wrap="square" lIns="91425" tIns="45700" rIns="36000" bIns="45700" anchor="b" anchorCtr="0">
            <a:noAutofit/>
          </a:bodyPr>
          <a:lstStyle>
            <a:lvl1pPr lvl="0" algn="l">
              <a:lnSpc>
                <a:spcPct val="80000"/>
              </a:lnSpc>
              <a:spcBef>
                <a:spcPts val="0"/>
              </a:spcBef>
              <a:spcAft>
                <a:spcPts val="0"/>
              </a:spcAft>
              <a:buSzPts val="1400"/>
              <a:buNone/>
              <a:defRPr>
                <a:latin typeface="Monda"/>
                <a:ea typeface="Monda"/>
                <a:cs typeface="Monda"/>
                <a:sym typeface="Monda"/>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
        <p:nvSpPr>
          <p:cNvPr id="25" name="Google Shape;25;p20"/>
          <p:cNvSpPr txBox="1">
            <a:spLocks noGrp="1"/>
          </p:cNvSpPr>
          <p:nvPr>
            <p:ph type="body" idx="1"/>
          </p:nvPr>
        </p:nvSpPr>
        <p:spPr>
          <a:xfrm>
            <a:off x="237067" y="866775"/>
            <a:ext cx="8729134" cy="5648325"/>
          </a:xfrm>
          <a:prstGeom prst="rect">
            <a:avLst/>
          </a:prstGeom>
          <a:noFill/>
          <a:ln>
            <a:noFill/>
          </a:ln>
        </p:spPr>
        <p:txBody>
          <a:bodyPr spcFirstLastPara="1" wrap="square" lIns="91425" tIns="45700" rIns="54000" bIns="45700" anchor="t" anchorCtr="0">
            <a:noAutofit/>
          </a:bodyPr>
          <a:lstStyle>
            <a:lvl1pPr marL="457200" lvl="0" indent="-441960" algn="l">
              <a:lnSpc>
                <a:spcPct val="100000"/>
              </a:lnSpc>
              <a:spcBef>
                <a:spcPts val="560"/>
              </a:spcBef>
              <a:spcAft>
                <a:spcPts val="0"/>
              </a:spcAft>
              <a:buSzPts val="3360"/>
              <a:buChar char="▪"/>
              <a:defRPr>
                <a:latin typeface="Monda"/>
                <a:ea typeface="Monda"/>
                <a:cs typeface="Monda"/>
                <a:sym typeface="Monda"/>
              </a:defRPr>
            </a:lvl1pPr>
            <a:lvl2pPr marL="914400" lvl="1" indent="-381000" algn="l">
              <a:lnSpc>
                <a:spcPct val="100000"/>
              </a:lnSpc>
              <a:spcBef>
                <a:spcPts val="480"/>
              </a:spcBef>
              <a:spcAft>
                <a:spcPts val="0"/>
              </a:spcAft>
              <a:buSzPts val="2400"/>
              <a:buChar char="−"/>
              <a:defRPr>
                <a:latin typeface="Monda"/>
                <a:ea typeface="Monda"/>
                <a:cs typeface="Monda"/>
                <a:sym typeface="Monda"/>
              </a:defRPr>
            </a:lvl2pPr>
            <a:lvl3pPr marL="1371600" lvl="2" indent="-355600" algn="l">
              <a:lnSpc>
                <a:spcPct val="100000"/>
              </a:lnSpc>
              <a:spcBef>
                <a:spcPts val="400"/>
              </a:spcBef>
              <a:spcAft>
                <a:spcPts val="0"/>
              </a:spcAft>
              <a:buSzPts val="2000"/>
              <a:buFont typeface="Monda"/>
              <a:buChar char="•"/>
              <a:defRPr>
                <a:latin typeface="Monda"/>
                <a:ea typeface="Monda"/>
                <a:cs typeface="Monda"/>
                <a:sym typeface="Monda"/>
              </a:defRPr>
            </a:lvl3pPr>
            <a:lvl4pPr marL="1828800" lvl="3" indent="-349250" algn="l">
              <a:lnSpc>
                <a:spcPct val="100000"/>
              </a:lnSpc>
              <a:spcBef>
                <a:spcPts val="380"/>
              </a:spcBef>
              <a:spcAft>
                <a:spcPts val="0"/>
              </a:spcAft>
              <a:buSzPts val="1900"/>
              <a:buChar char="▪"/>
              <a:defRPr>
                <a:latin typeface="Monda"/>
                <a:ea typeface="Monda"/>
                <a:cs typeface="Monda"/>
                <a:sym typeface="Monda"/>
              </a:defRPr>
            </a:lvl4pPr>
            <a:lvl5pPr marL="2286000" lvl="4" indent="-285750" algn="l">
              <a:lnSpc>
                <a:spcPct val="100000"/>
              </a:lnSpc>
              <a:spcBef>
                <a:spcPts val="360"/>
              </a:spcBef>
              <a:spcAft>
                <a:spcPts val="0"/>
              </a:spcAft>
              <a:buSzPts val="900"/>
              <a:buChar char="❑"/>
              <a:defRPr>
                <a:latin typeface="Monda"/>
                <a:ea typeface="Monda"/>
                <a:cs typeface="Monda"/>
                <a:sym typeface="Monda"/>
              </a:defRPr>
            </a:lvl5pPr>
            <a:lvl6pPr marL="2743200" lvl="5" indent="-285750" algn="l">
              <a:lnSpc>
                <a:spcPct val="100000"/>
              </a:lnSpc>
              <a:spcBef>
                <a:spcPts val="360"/>
              </a:spcBef>
              <a:spcAft>
                <a:spcPts val="0"/>
              </a:spcAft>
              <a:buSzPts val="900"/>
              <a:buChar char="❑"/>
              <a:defRPr/>
            </a:lvl6pPr>
            <a:lvl7pPr marL="3200400" lvl="6" indent="-285750" algn="l">
              <a:lnSpc>
                <a:spcPct val="100000"/>
              </a:lnSpc>
              <a:spcBef>
                <a:spcPts val="360"/>
              </a:spcBef>
              <a:spcAft>
                <a:spcPts val="0"/>
              </a:spcAft>
              <a:buSzPts val="900"/>
              <a:buChar char="❑"/>
              <a:defRPr/>
            </a:lvl7pPr>
            <a:lvl8pPr marL="3657600" lvl="7" indent="-285750" algn="l">
              <a:lnSpc>
                <a:spcPct val="100000"/>
              </a:lnSpc>
              <a:spcBef>
                <a:spcPts val="360"/>
              </a:spcBef>
              <a:spcAft>
                <a:spcPts val="0"/>
              </a:spcAft>
              <a:buSzPts val="900"/>
              <a:buChar char="❑"/>
              <a:defRPr/>
            </a:lvl8pPr>
            <a:lvl9pPr marL="4114800" lvl="8" indent="-285750" algn="l">
              <a:lnSpc>
                <a:spcPct val="100000"/>
              </a:lnSpc>
              <a:spcBef>
                <a:spcPts val="360"/>
              </a:spcBef>
              <a:spcAft>
                <a:spcPts val="0"/>
              </a:spcAft>
              <a:buSzPts val="9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mp; Bullets" type="tx">
  <p:cSld name="TITLE_AND_BODY">
    <p:spTree>
      <p:nvGrpSpPr>
        <p:cNvPr id="1" name="Shape 26"/>
        <p:cNvGrpSpPr/>
        <p:nvPr/>
      </p:nvGrpSpPr>
      <p:grpSpPr>
        <a:xfrm>
          <a:off x="0" y="0"/>
          <a:ext cx="0" cy="0"/>
          <a:chOff x="0" y="0"/>
          <a:chExt cx="0" cy="0"/>
        </a:xfrm>
      </p:grpSpPr>
      <p:sp>
        <p:nvSpPr>
          <p:cNvPr id="27" name="Google Shape;27;p21"/>
          <p:cNvSpPr txBox="1">
            <a:spLocks noGrp="1"/>
          </p:cNvSpPr>
          <p:nvPr>
            <p:ph type="title"/>
          </p:nvPr>
        </p:nvSpPr>
        <p:spPr>
          <a:xfrm>
            <a:off x="312738" y="127000"/>
            <a:ext cx="8797925" cy="561975"/>
          </a:xfrm>
          <a:prstGeom prst="rect">
            <a:avLst/>
          </a:prstGeom>
          <a:noFill/>
          <a:ln>
            <a:noFill/>
          </a:ln>
        </p:spPr>
        <p:txBody>
          <a:bodyPr spcFirstLastPara="1" wrap="square" lIns="91425" tIns="45700" rIns="36000" bIns="45700" anchor="b" anchorCtr="0">
            <a:noAutofit/>
          </a:bodyPr>
          <a:lstStyle>
            <a:lvl1pPr lvl="0" algn="l">
              <a:lnSpc>
                <a:spcPct val="80000"/>
              </a:lnSpc>
              <a:spcBef>
                <a:spcPts val="0"/>
              </a:spcBef>
              <a:spcAft>
                <a:spcPts val="0"/>
              </a:spcAft>
              <a:buSzPts val="1400"/>
              <a:buNone/>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
        <p:nvSpPr>
          <p:cNvPr id="28" name="Google Shape;28;p21"/>
          <p:cNvSpPr txBox="1">
            <a:spLocks noGrp="1"/>
          </p:cNvSpPr>
          <p:nvPr>
            <p:ph type="body" idx="1"/>
          </p:nvPr>
        </p:nvSpPr>
        <p:spPr>
          <a:xfrm>
            <a:off x="0" y="866775"/>
            <a:ext cx="9144000" cy="5648325"/>
          </a:xfrm>
          <a:prstGeom prst="rect">
            <a:avLst/>
          </a:prstGeom>
          <a:noFill/>
          <a:ln>
            <a:noFill/>
          </a:ln>
        </p:spPr>
        <p:txBody>
          <a:bodyPr spcFirstLastPara="1" wrap="square" lIns="91425" tIns="45700" rIns="54000" bIns="45700" anchor="t" anchorCtr="0">
            <a:noAutofit/>
          </a:bodyPr>
          <a:lstStyle>
            <a:lvl1pPr marL="457200" lvl="0" indent="-365760" algn="l">
              <a:lnSpc>
                <a:spcPct val="100000"/>
              </a:lnSpc>
              <a:spcBef>
                <a:spcPts val="360"/>
              </a:spcBef>
              <a:spcAft>
                <a:spcPts val="0"/>
              </a:spcAft>
              <a:buSzPts val="2160"/>
              <a:buChar char="▪"/>
              <a:defRPr/>
            </a:lvl1pPr>
            <a:lvl2pPr marL="914400" lvl="1" indent="-342900" algn="l">
              <a:lnSpc>
                <a:spcPct val="100000"/>
              </a:lnSpc>
              <a:spcBef>
                <a:spcPts val="360"/>
              </a:spcBef>
              <a:spcAft>
                <a:spcPts val="0"/>
              </a:spcAft>
              <a:buSzPts val="1800"/>
              <a:buChar char="−"/>
              <a:defRPr/>
            </a:lvl2pPr>
            <a:lvl3pPr marL="1371600" lvl="2" indent="-342900" algn="l">
              <a:lnSpc>
                <a:spcPct val="100000"/>
              </a:lnSpc>
              <a:spcBef>
                <a:spcPts val="360"/>
              </a:spcBef>
              <a:spcAft>
                <a:spcPts val="0"/>
              </a:spcAft>
              <a:buSzPts val="1800"/>
              <a:buChar char="•"/>
              <a:defRPr/>
            </a:lvl3pPr>
            <a:lvl4pPr marL="1828800" lvl="3" indent="-342900" algn="l">
              <a:lnSpc>
                <a:spcPct val="100000"/>
              </a:lnSpc>
              <a:spcBef>
                <a:spcPts val="360"/>
              </a:spcBef>
              <a:spcAft>
                <a:spcPts val="0"/>
              </a:spcAft>
              <a:buSzPts val="1800"/>
              <a:buChar char="▪"/>
              <a:defRPr/>
            </a:lvl4pPr>
            <a:lvl5pPr marL="2286000" lvl="4" indent="-285750" algn="l">
              <a:lnSpc>
                <a:spcPct val="100000"/>
              </a:lnSpc>
              <a:spcBef>
                <a:spcPts val="360"/>
              </a:spcBef>
              <a:spcAft>
                <a:spcPts val="0"/>
              </a:spcAft>
              <a:buSzPts val="900"/>
              <a:buChar char="❑"/>
              <a:defRPr/>
            </a:lvl5pPr>
            <a:lvl6pPr marL="2743200" lvl="5" indent="-285750" algn="l">
              <a:lnSpc>
                <a:spcPct val="100000"/>
              </a:lnSpc>
              <a:spcBef>
                <a:spcPts val="360"/>
              </a:spcBef>
              <a:spcAft>
                <a:spcPts val="0"/>
              </a:spcAft>
              <a:buSzPts val="900"/>
              <a:buChar char="❑"/>
              <a:defRPr/>
            </a:lvl6pPr>
            <a:lvl7pPr marL="3200400" lvl="6" indent="-285750" algn="l">
              <a:lnSpc>
                <a:spcPct val="100000"/>
              </a:lnSpc>
              <a:spcBef>
                <a:spcPts val="360"/>
              </a:spcBef>
              <a:spcAft>
                <a:spcPts val="0"/>
              </a:spcAft>
              <a:buSzPts val="900"/>
              <a:buChar char="❑"/>
              <a:defRPr/>
            </a:lvl7pPr>
            <a:lvl8pPr marL="3657600" lvl="7" indent="-285750" algn="l">
              <a:lnSpc>
                <a:spcPct val="100000"/>
              </a:lnSpc>
              <a:spcBef>
                <a:spcPts val="360"/>
              </a:spcBef>
              <a:spcAft>
                <a:spcPts val="0"/>
              </a:spcAft>
              <a:buSzPts val="900"/>
              <a:buChar char="❑"/>
              <a:defRPr/>
            </a:lvl8pPr>
            <a:lvl9pPr marL="4114800" lvl="8" indent="-285750" algn="l">
              <a:lnSpc>
                <a:spcPct val="100000"/>
              </a:lnSpc>
              <a:spcBef>
                <a:spcPts val="360"/>
              </a:spcBef>
              <a:spcAft>
                <a:spcPts val="0"/>
              </a:spcAft>
              <a:buSzPts val="900"/>
              <a:buChar char="❑"/>
              <a:defRPr/>
            </a:lvl9pPr>
          </a:lstStyle>
          <a:p>
            <a:endParaRPr/>
          </a:p>
        </p:txBody>
      </p:sp>
      <p:sp>
        <p:nvSpPr>
          <p:cNvPr id="29" name="Google Shape;29;p21"/>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o innholdsdeler" type="twoObj">
  <p:cSld name="TWO_OBJECTS">
    <p:spTree>
      <p:nvGrpSpPr>
        <p:cNvPr id="1" name="Shape 30"/>
        <p:cNvGrpSpPr/>
        <p:nvPr/>
      </p:nvGrpSpPr>
      <p:grpSpPr>
        <a:xfrm>
          <a:off x="0" y="0"/>
          <a:ext cx="0" cy="0"/>
          <a:chOff x="0" y="0"/>
          <a:chExt cx="0" cy="0"/>
        </a:xfrm>
      </p:grpSpPr>
      <p:sp>
        <p:nvSpPr>
          <p:cNvPr id="31" name="Google Shape;31;p23"/>
          <p:cNvSpPr txBox="1">
            <a:spLocks noGrp="1"/>
          </p:cNvSpPr>
          <p:nvPr>
            <p:ph type="title"/>
          </p:nvPr>
        </p:nvSpPr>
        <p:spPr>
          <a:xfrm>
            <a:off x="312738" y="127000"/>
            <a:ext cx="8797925" cy="561975"/>
          </a:xfrm>
          <a:prstGeom prst="rect">
            <a:avLst/>
          </a:prstGeom>
          <a:noFill/>
          <a:ln>
            <a:noFill/>
          </a:ln>
        </p:spPr>
        <p:txBody>
          <a:bodyPr spcFirstLastPara="1" wrap="square" lIns="91425" tIns="45700" rIns="36000" bIns="45700" anchor="b" anchorCtr="0">
            <a:noAutofit/>
          </a:bodyPr>
          <a:lstStyle>
            <a:lvl1pPr lvl="0" algn="l">
              <a:lnSpc>
                <a:spcPct val="80000"/>
              </a:lnSpc>
              <a:spcBef>
                <a:spcPts val="0"/>
              </a:spcBef>
              <a:spcAft>
                <a:spcPts val="0"/>
              </a:spcAft>
              <a:buSzPts val="1400"/>
              <a:buNone/>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
        <p:nvSpPr>
          <p:cNvPr id="32" name="Google Shape;32;p23"/>
          <p:cNvSpPr txBox="1">
            <a:spLocks noGrp="1"/>
          </p:cNvSpPr>
          <p:nvPr>
            <p:ph type="body" idx="1"/>
          </p:nvPr>
        </p:nvSpPr>
        <p:spPr>
          <a:xfrm>
            <a:off x="0" y="866775"/>
            <a:ext cx="4495800" cy="5648325"/>
          </a:xfrm>
          <a:prstGeom prst="rect">
            <a:avLst/>
          </a:prstGeom>
          <a:noFill/>
          <a:ln>
            <a:noFill/>
          </a:ln>
        </p:spPr>
        <p:txBody>
          <a:bodyPr spcFirstLastPara="1" wrap="square" lIns="91425" tIns="45700" rIns="54000" bIns="45700" anchor="t" anchorCtr="0">
            <a:noAutofit/>
          </a:bodyPr>
          <a:lstStyle>
            <a:lvl1pPr marL="457200" lvl="0" indent="-441960" algn="l">
              <a:lnSpc>
                <a:spcPct val="100000"/>
              </a:lnSpc>
              <a:spcBef>
                <a:spcPts val="560"/>
              </a:spcBef>
              <a:spcAft>
                <a:spcPts val="0"/>
              </a:spcAft>
              <a:buSzPts val="3360"/>
              <a:buChar char="▪"/>
              <a:defRPr sz="2800"/>
            </a:lvl1pPr>
            <a:lvl2pPr marL="914400" lvl="1" indent="-381000" algn="l">
              <a:lnSpc>
                <a:spcPct val="100000"/>
              </a:lnSpc>
              <a:spcBef>
                <a:spcPts val="480"/>
              </a:spcBef>
              <a:spcAft>
                <a:spcPts val="0"/>
              </a:spcAft>
              <a:buSzPts val="2400"/>
              <a:buChar char="−"/>
              <a:defRPr sz="2400"/>
            </a:lvl2pPr>
            <a:lvl3pPr marL="1371600" lvl="2" indent="-355600" algn="l">
              <a:lnSpc>
                <a:spcPct val="100000"/>
              </a:lnSpc>
              <a:spcBef>
                <a:spcPts val="400"/>
              </a:spcBef>
              <a:spcAft>
                <a:spcPts val="0"/>
              </a:spcAft>
              <a:buSzPts val="2000"/>
              <a:buFont typeface="Monda"/>
              <a:buChar char="•"/>
              <a:defRPr sz="2000"/>
            </a:lvl3pPr>
            <a:lvl4pPr marL="1828800" lvl="3" indent="-342900" algn="l">
              <a:lnSpc>
                <a:spcPct val="100000"/>
              </a:lnSpc>
              <a:spcBef>
                <a:spcPts val="360"/>
              </a:spcBef>
              <a:spcAft>
                <a:spcPts val="0"/>
              </a:spcAft>
              <a:buSzPts val="1800"/>
              <a:buChar char="▪"/>
              <a:defRPr sz="1800"/>
            </a:lvl4pPr>
            <a:lvl5pPr marL="2286000" lvl="4" indent="-285750" algn="l">
              <a:lnSpc>
                <a:spcPct val="100000"/>
              </a:lnSpc>
              <a:spcBef>
                <a:spcPts val="360"/>
              </a:spcBef>
              <a:spcAft>
                <a:spcPts val="0"/>
              </a:spcAft>
              <a:buSzPts val="900"/>
              <a:buChar char="❑"/>
              <a:defRPr sz="1800"/>
            </a:lvl5pPr>
            <a:lvl6pPr marL="2743200" lvl="5" indent="-285750" algn="l">
              <a:lnSpc>
                <a:spcPct val="100000"/>
              </a:lnSpc>
              <a:spcBef>
                <a:spcPts val="360"/>
              </a:spcBef>
              <a:spcAft>
                <a:spcPts val="0"/>
              </a:spcAft>
              <a:buSzPts val="900"/>
              <a:buChar char="❑"/>
              <a:defRPr sz="1800"/>
            </a:lvl6pPr>
            <a:lvl7pPr marL="3200400" lvl="6" indent="-285750" algn="l">
              <a:lnSpc>
                <a:spcPct val="100000"/>
              </a:lnSpc>
              <a:spcBef>
                <a:spcPts val="360"/>
              </a:spcBef>
              <a:spcAft>
                <a:spcPts val="0"/>
              </a:spcAft>
              <a:buSzPts val="900"/>
              <a:buChar char="❑"/>
              <a:defRPr sz="1800"/>
            </a:lvl7pPr>
            <a:lvl8pPr marL="3657600" lvl="7" indent="-285750" algn="l">
              <a:lnSpc>
                <a:spcPct val="100000"/>
              </a:lnSpc>
              <a:spcBef>
                <a:spcPts val="360"/>
              </a:spcBef>
              <a:spcAft>
                <a:spcPts val="0"/>
              </a:spcAft>
              <a:buSzPts val="900"/>
              <a:buChar char="❑"/>
              <a:defRPr sz="1800"/>
            </a:lvl8pPr>
            <a:lvl9pPr marL="4114800" lvl="8" indent="-285750" algn="l">
              <a:lnSpc>
                <a:spcPct val="100000"/>
              </a:lnSpc>
              <a:spcBef>
                <a:spcPts val="360"/>
              </a:spcBef>
              <a:spcAft>
                <a:spcPts val="0"/>
              </a:spcAft>
              <a:buSzPts val="900"/>
              <a:buChar char="❑"/>
              <a:defRPr sz="1800"/>
            </a:lvl9pPr>
          </a:lstStyle>
          <a:p>
            <a:endParaRPr/>
          </a:p>
        </p:txBody>
      </p:sp>
      <p:sp>
        <p:nvSpPr>
          <p:cNvPr id="33" name="Google Shape;33;p23"/>
          <p:cNvSpPr txBox="1">
            <a:spLocks noGrp="1"/>
          </p:cNvSpPr>
          <p:nvPr>
            <p:ph type="body" idx="2"/>
          </p:nvPr>
        </p:nvSpPr>
        <p:spPr>
          <a:xfrm>
            <a:off x="4648200" y="866775"/>
            <a:ext cx="4495800" cy="5648325"/>
          </a:xfrm>
          <a:prstGeom prst="rect">
            <a:avLst/>
          </a:prstGeom>
          <a:noFill/>
          <a:ln>
            <a:noFill/>
          </a:ln>
        </p:spPr>
        <p:txBody>
          <a:bodyPr spcFirstLastPara="1" wrap="square" lIns="91425" tIns="45700" rIns="54000" bIns="45700" anchor="t" anchorCtr="0">
            <a:noAutofit/>
          </a:bodyPr>
          <a:lstStyle>
            <a:lvl1pPr marL="457200" lvl="0" indent="-441960" algn="l">
              <a:lnSpc>
                <a:spcPct val="100000"/>
              </a:lnSpc>
              <a:spcBef>
                <a:spcPts val="560"/>
              </a:spcBef>
              <a:spcAft>
                <a:spcPts val="0"/>
              </a:spcAft>
              <a:buSzPts val="3360"/>
              <a:buChar char="▪"/>
              <a:defRPr sz="2800"/>
            </a:lvl1pPr>
            <a:lvl2pPr marL="914400" lvl="1" indent="-381000" algn="l">
              <a:lnSpc>
                <a:spcPct val="100000"/>
              </a:lnSpc>
              <a:spcBef>
                <a:spcPts val="480"/>
              </a:spcBef>
              <a:spcAft>
                <a:spcPts val="0"/>
              </a:spcAft>
              <a:buSzPts val="2400"/>
              <a:buChar char="−"/>
              <a:defRPr sz="2400"/>
            </a:lvl2pPr>
            <a:lvl3pPr marL="1371600" lvl="2" indent="-355600" algn="l">
              <a:lnSpc>
                <a:spcPct val="100000"/>
              </a:lnSpc>
              <a:spcBef>
                <a:spcPts val="400"/>
              </a:spcBef>
              <a:spcAft>
                <a:spcPts val="0"/>
              </a:spcAft>
              <a:buSzPts val="2000"/>
              <a:buFont typeface="Monda"/>
              <a:buChar char="•"/>
              <a:defRPr sz="2000"/>
            </a:lvl3pPr>
            <a:lvl4pPr marL="1828800" lvl="3" indent="-342900" algn="l">
              <a:lnSpc>
                <a:spcPct val="100000"/>
              </a:lnSpc>
              <a:spcBef>
                <a:spcPts val="360"/>
              </a:spcBef>
              <a:spcAft>
                <a:spcPts val="0"/>
              </a:spcAft>
              <a:buSzPts val="1800"/>
              <a:buChar char="▪"/>
              <a:defRPr sz="1800"/>
            </a:lvl4pPr>
            <a:lvl5pPr marL="2286000" lvl="4" indent="-285750" algn="l">
              <a:lnSpc>
                <a:spcPct val="100000"/>
              </a:lnSpc>
              <a:spcBef>
                <a:spcPts val="360"/>
              </a:spcBef>
              <a:spcAft>
                <a:spcPts val="0"/>
              </a:spcAft>
              <a:buSzPts val="900"/>
              <a:buChar char="❑"/>
              <a:defRPr sz="1800"/>
            </a:lvl5pPr>
            <a:lvl6pPr marL="2743200" lvl="5" indent="-285750" algn="l">
              <a:lnSpc>
                <a:spcPct val="100000"/>
              </a:lnSpc>
              <a:spcBef>
                <a:spcPts val="360"/>
              </a:spcBef>
              <a:spcAft>
                <a:spcPts val="0"/>
              </a:spcAft>
              <a:buSzPts val="900"/>
              <a:buChar char="❑"/>
              <a:defRPr sz="1800"/>
            </a:lvl6pPr>
            <a:lvl7pPr marL="3200400" lvl="6" indent="-285750" algn="l">
              <a:lnSpc>
                <a:spcPct val="100000"/>
              </a:lnSpc>
              <a:spcBef>
                <a:spcPts val="360"/>
              </a:spcBef>
              <a:spcAft>
                <a:spcPts val="0"/>
              </a:spcAft>
              <a:buSzPts val="900"/>
              <a:buChar char="❑"/>
              <a:defRPr sz="1800"/>
            </a:lvl7pPr>
            <a:lvl8pPr marL="3657600" lvl="7" indent="-285750" algn="l">
              <a:lnSpc>
                <a:spcPct val="100000"/>
              </a:lnSpc>
              <a:spcBef>
                <a:spcPts val="360"/>
              </a:spcBef>
              <a:spcAft>
                <a:spcPts val="0"/>
              </a:spcAft>
              <a:buSzPts val="900"/>
              <a:buChar char="❑"/>
              <a:defRPr sz="1800"/>
            </a:lvl8pPr>
            <a:lvl9pPr marL="4114800" lvl="8" indent="-285750" algn="l">
              <a:lnSpc>
                <a:spcPct val="100000"/>
              </a:lnSpc>
              <a:spcBef>
                <a:spcPts val="360"/>
              </a:spcBef>
              <a:spcAft>
                <a:spcPts val="0"/>
              </a:spcAft>
              <a:buSzPts val="900"/>
              <a:buChar char="❑"/>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tellysbilde" type="title">
  <p:cSld name="TITLE">
    <p:spTree>
      <p:nvGrpSpPr>
        <p:cNvPr id="1" name="Shape 34"/>
        <p:cNvGrpSpPr/>
        <p:nvPr/>
      </p:nvGrpSpPr>
      <p:grpSpPr>
        <a:xfrm>
          <a:off x="0" y="0"/>
          <a:ext cx="0" cy="0"/>
          <a:chOff x="0" y="0"/>
          <a:chExt cx="0" cy="0"/>
        </a:xfrm>
      </p:grpSpPr>
      <p:sp>
        <p:nvSpPr>
          <p:cNvPr id="35" name="Google Shape;35;p22"/>
          <p:cNvSpPr/>
          <p:nvPr/>
        </p:nvSpPr>
        <p:spPr>
          <a:xfrm>
            <a:off x="171450" y="2155825"/>
            <a:ext cx="1397000" cy="1276350"/>
          </a:xfrm>
          <a:prstGeom prst="rect">
            <a:avLst/>
          </a:prstGeom>
          <a:gradFill>
            <a:gsLst>
              <a:gs pos="0">
                <a:srgbClr val="FE7519"/>
              </a:gs>
              <a:gs pos="100000">
                <a:srgbClr val="FFFFFF"/>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Tahoma"/>
              <a:ea typeface="Tahoma"/>
              <a:cs typeface="Tahoma"/>
              <a:sym typeface="Tahoma"/>
            </a:endParaRPr>
          </a:p>
        </p:txBody>
      </p:sp>
      <p:sp>
        <p:nvSpPr>
          <p:cNvPr id="36" name="Google Shape;36;p22"/>
          <p:cNvSpPr/>
          <p:nvPr/>
        </p:nvSpPr>
        <p:spPr>
          <a:xfrm>
            <a:off x="36513" y="3336925"/>
            <a:ext cx="8985250" cy="46038"/>
          </a:xfrm>
          <a:prstGeom prst="rect">
            <a:avLst/>
          </a:prstGeom>
          <a:gradFill>
            <a:gsLst>
              <a:gs pos="0">
                <a:srgbClr val="1C1C1C"/>
              </a:gs>
              <a:gs pos="100000">
                <a:srgbClr val="C0C0C0"/>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Noto Sans Symbols"/>
              <a:buNone/>
            </a:pPr>
            <a:endParaRPr sz="2400" b="0" i="0" u="none" strike="noStrike" cap="none">
              <a:solidFill>
                <a:schemeClr val="dk1"/>
              </a:solidFill>
              <a:latin typeface="Tahoma"/>
              <a:ea typeface="Tahoma"/>
              <a:cs typeface="Tahoma"/>
              <a:sym typeface="Tahoma"/>
            </a:endParaRPr>
          </a:p>
        </p:txBody>
      </p:sp>
      <p:sp>
        <p:nvSpPr>
          <p:cNvPr id="37" name="Google Shape;37;p22"/>
          <p:cNvSpPr/>
          <p:nvPr/>
        </p:nvSpPr>
        <p:spPr>
          <a:xfrm rot="-5400000">
            <a:off x="-517525" y="2586038"/>
            <a:ext cx="1685925" cy="92075"/>
          </a:xfrm>
          <a:prstGeom prst="rect">
            <a:avLst/>
          </a:prstGeom>
          <a:gradFill>
            <a:gsLst>
              <a:gs pos="0">
                <a:srgbClr val="808080"/>
              </a:gs>
              <a:gs pos="100000">
                <a:srgbClr val="1C1C1C"/>
              </a:gs>
            </a:gsLst>
            <a:lin ang="540000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Tahoma"/>
              <a:ea typeface="Tahoma"/>
              <a:cs typeface="Tahoma"/>
              <a:sym typeface="Tahoma"/>
            </a:endParaRPr>
          </a:p>
        </p:txBody>
      </p:sp>
      <p:sp>
        <p:nvSpPr>
          <p:cNvPr id="38" name="Google Shape;38;p22"/>
          <p:cNvSpPr txBox="1">
            <a:spLocks noGrp="1"/>
          </p:cNvSpPr>
          <p:nvPr>
            <p:ph type="ctrTitle"/>
          </p:nvPr>
        </p:nvSpPr>
        <p:spPr>
          <a:xfrm>
            <a:off x="638175" y="1708150"/>
            <a:ext cx="7772400" cy="1462088"/>
          </a:xfrm>
          <a:prstGeom prst="rect">
            <a:avLst/>
          </a:prstGeom>
          <a:noFill/>
          <a:ln>
            <a:noFill/>
          </a:ln>
        </p:spPr>
        <p:txBody>
          <a:bodyPr spcFirstLastPara="1" wrap="square" lIns="91425" tIns="45700" rIns="91425" bIns="45700" anchor="b" anchorCtr="0">
            <a:noAutofit/>
          </a:bodyPr>
          <a:lstStyle>
            <a:lvl1pPr lvl="0" algn="ctr">
              <a:lnSpc>
                <a:spcPct val="80000"/>
              </a:lnSpc>
              <a:spcBef>
                <a:spcPts val="0"/>
              </a:spcBef>
              <a:spcAft>
                <a:spcPts val="0"/>
              </a:spcAft>
              <a:buSzPts val="1400"/>
              <a:buNone/>
              <a:defRPr>
                <a:latin typeface="Monda"/>
                <a:ea typeface="Monda"/>
                <a:cs typeface="Monda"/>
                <a:sym typeface="Monda"/>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
        <p:nvSpPr>
          <p:cNvPr id="39" name="Google Shape;39;p2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560"/>
              </a:spcBef>
              <a:spcAft>
                <a:spcPts val="0"/>
              </a:spcAft>
              <a:buSzPts val="3360"/>
              <a:buFont typeface="Noto Sans Symbols"/>
              <a:buNone/>
              <a:defRPr/>
            </a:lvl1pPr>
            <a:lvl2pPr lvl="1" algn="l">
              <a:lnSpc>
                <a:spcPct val="100000"/>
              </a:lnSpc>
              <a:spcBef>
                <a:spcPts val="360"/>
              </a:spcBef>
              <a:spcAft>
                <a:spcPts val="0"/>
              </a:spcAft>
              <a:buSzPts val="1800"/>
              <a:buChar char="−"/>
              <a:defRPr/>
            </a:lvl2pPr>
            <a:lvl3pPr lvl="2" algn="l">
              <a:lnSpc>
                <a:spcPct val="100000"/>
              </a:lnSpc>
              <a:spcBef>
                <a:spcPts val="360"/>
              </a:spcBef>
              <a:spcAft>
                <a:spcPts val="0"/>
              </a:spcAft>
              <a:buSzPts val="1800"/>
              <a:buChar char="•"/>
              <a:defRPr/>
            </a:lvl3pPr>
            <a:lvl4pPr lvl="3" algn="l">
              <a:lnSpc>
                <a:spcPct val="100000"/>
              </a:lnSpc>
              <a:spcBef>
                <a:spcPts val="360"/>
              </a:spcBef>
              <a:spcAft>
                <a:spcPts val="0"/>
              </a:spcAft>
              <a:buSzPts val="1800"/>
              <a:buChar char="▪"/>
              <a:defRPr/>
            </a:lvl4pPr>
            <a:lvl5pPr lvl="4" algn="l">
              <a:lnSpc>
                <a:spcPct val="100000"/>
              </a:lnSpc>
              <a:spcBef>
                <a:spcPts val="360"/>
              </a:spcBef>
              <a:spcAft>
                <a:spcPts val="0"/>
              </a:spcAft>
              <a:buSzPts val="900"/>
              <a:buChar char="❑"/>
              <a:defRPr/>
            </a:lvl5pPr>
            <a:lvl6pPr lvl="5" algn="l">
              <a:lnSpc>
                <a:spcPct val="100000"/>
              </a:lnSpc>
              <a:spcBef>
                <a:spcPts val="360"/>
              </a:spcBef>
              <a:spcAft>
                <a:spcPts val="0"/>
              </a:spcAft>
              <a:buSzPts val="900"/>
              <a:buChar char="❑"/>
              <a:defRPr/>
            </a:lvl6pPr>
            <a:lvl7pPr lvl="6" algn="l">
              <a:lnSpc>
                <a:spcPct val="100000"/>
              </a:lnSpc>
              <a:spcBef>
                <a:spcPts val="360"/>
              </a:spcBef>
              <a:spcAft>
                <a:spcPts val="0"/>
              </a:spcAft>
              <a:buSzPts val="900"/>
              <a:buChar char="❑"/>
              <a:defRPr/>
            </a:lvl7pPr>
            <a:lvl8pPr lvl="7" algn="l">
              <a:lnSpc>
                <a:spcPct val="100000"/>
              </a:lnSpc>
              <a:spcBef>
                <a:spcPts val="360"/>
              </a:spcBef>
              <a:spcAft>
                <a:spcPts val="0"/>
              </a:spcAft>
              <a:buSzPts val="900"/>
              <a:buChar char="❑"/>
              <a:defRPr/>
            </a:lvl8pPr>
            <a:lvl9pPr lvl="8" algn="l">
              <a:lnSpc>
                <a:spcPct val="100000"/>
              </a:lnSpc>
              <a:spcBef>
                <a:spcPts val="360"/>
              </a:spcBef>
              <a:spcAft>
                <a:spcPts val="0"/>
              </a:spcAft>
              <a:buSzPts val="9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re tittel" type="titleOnly">
  <p:cSld name="TITLE_ONLY">
    <p:spTree>
      <p:nvGrpSpPr>
        <p:cNvPr id="1" name="Shape 40"/>
        <p:cNvGrpSpPr/>
        <p:nvPr/>
      </p:nvGrpSpPr>
      <p:grpSpPr>
        <a:xfrm>
          <a:off x="0" y="0"/>
          <a:ext cx="0" cy="0"/>
          <a:chOff x="0" y="0"/>
          <a:chExt cx="0" cy="0"/>
        </a:xfrm>
      </p:grpSpPr>
      <p:sp>
        <p:nvSpPr>
          <p:cNvPr id="41" name="Google Shape;41;p24"/>
          <p:cNvSpPr txBox="1">
            <a:spLocks noGrp="1"/>
          </p:cNvSpPr>
          <p:nvPr>
            <p:ph type="title"/>
          </p:nvPr>
        </p:nvSpPr>
        <p:spPr>
          <a:xfrm>
            <a:off x="312738" y="127000"/>
            <a:ext cx="8797925" cy="561975"/>
          </a:xfrm>
          <a:prstGeom prst="rect">
            <a:avLst/>
          </a:prstGeom>
          <a:noFill/>
          <a:ln>
            <a:noFill/>
          </a:ln>
        </p:spPr>
        <p:txBody>
          <a:bodyPr spcFirstLastPara="1" wrap="square" lIns="91425" tIns="45700" rIns="36000" bIns="45700" anchor="b" anchorCtr="0">
            <a:noAutofit/>
          </a:bodyPr>
          <a:lstStyle>
            <a:lvl1pPr lvl="0" algn="l">
              <a:lnSpc>
                <a:spcPct val="80000"/>
              </a:lnSpc>
              <a:spcBef>
                <a:spcPts val="0"/>
              </a:spcBef>
              <a:spcAft>
                <a:spcPts val="0"/>
              </a:spcAft>
              <a:buSzPts val="1400"/>
              <a:buNone/>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omt" type="blank">
  <p:cSld name="BLANK">
    <p:spTree>
      <p:nvGrpSpPr>
        <p:cNvPr id="1" name="Shape 4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RL Footer">
  <p:cSld name="SRL Footer">
    <p:spTree>
      <p:nvGrpSpPr>
        <p:cNvPr id="1" name="Shape 43"/>
        <p:cNvGrpSpPr/>
        <p:nvPr/>
      </p:nvGrpSpPr>
      <p:grpSpPr>
        <a:xfrm>
          <a:off x="0" y="0"/>
          <a:ext cx="0" cy="0"/>
          <a:chOff x="0" y="0"/>
          <a:chExt cx="0" cy="0"/>
        </a:xfrm>
      </p:grpSpPr>
      <p:pic>
        <p:nvPicPr>
          <p:cNvPr id="44" name="Google Shape;44;p26" descr="simula_footer_neg_HEX.eps"/>
          <p:cNvPicPr preferRelativeResize="0"/>
          <p:nvPr/>
        </p:nvPicPr>
        <p:blipFill rotWithShape="1">
          <a:blip r:embed="rId2">
            <a:alphaModFix/>
          </a:blip>
          <a:srcRect/>
          <a:stretch/>
        </p:blipFill>
        <p:spPr>
          <a:xfrm>
            <a:off x="0" y="6381749"/>
            <a:ext cx="9144000" cy="476251"/>
          </a:xfrm>
          <a:prstGeom prst="rect">
            <a:avLst/>
          </a:prstGeom>
          <a:noFill/>
          <a:ln>
            <a:noFill/>
          </a:ln>
        </p:spPr>
      </p:pic>
      <p:sp>
        <p:nvSpPr>
          <p:cNvPr id="45" name="Google Shape;45;p26"/>
          <p:cNvSpPr txBox="1">
            <a:spLocks noGrp="1"/>
          </p:cNvSpPr>
          <p:nvPr>
            <p:ph type="title"/>
          </p:nvPr>
        </p:nvSpPr>
        <p:spPr>
          <a:xfrm>
            <a:off x="152400" y="228600"/>
            <a:ext cx="8839200" cy="457200"/>
          </a:xfrm>
          <a:prstGeom prst="rect">
            <a:avLst/>
          </a:prstGeom>
          <a:noFill/>
          <a:ln>
            <a:noFill/>
          </a:ln>
        </p:spPr>
        <p:txBody>
          <a:bodyPr spcFirstLastPara="1" wrap="square" lIns="91425" tIns="45700" rIns="91425" bIns="45700" anchor="t" anchorCtr="0">
            <a:noAutofit/>
          </a:bodyPr>
          <a:lstStyle>
            <a:lvl1pPr lvl="0" algn="l">
              <a:lnSpc>
                <a:spcPct val="80000"/>
              </a:lnSpc>
              <a:spcBef>
                <a:spcPts val="0"/>
              </a:spcBef>
              <a:spcAft>
                <a:spcPts val="0"/>
              </a:spcAft>
              <a:buSzPts val="1400"/>
              <a:buNone/>
              <a:defRPr sz="2400" b="1"/>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a:endParaRPr/>
          </a:p>
        </p:txBody>
      </p:sp>
      <p:sp>
        <p:nvSpPr>
          <p:cNvPr id="46" name="Google Shape;46;p26"/>
          <p:cNvSpPr txBox="1"/>
          <p:nvPr/>
        </p:nvSpPr>
        <p:spPr>
          <a:xfrm>
            <a:off x="4216044" y="6360426"/>
            <a:ext cx="4927956" cy="497575"/>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595959"/>
                </a:solidFill>
                <a:latin typeface="Short Stack"/>
                <a:ea typeface="Short Stack"/>
                <a:cs typeface="Short Stack"/>
                <a:sym typeface="Short Stack"/>
              </a:rPr>
              <a:t>Media Performance Group</a:t>
            </a:r>
            <a:endParaRPr sz="1400" b="0" i="0" u="none" strike="noStrike" cap="none">
              <a:solidFill>
                <a:srgbClr val="000000"/>
              </a:solidFill>
              <a:latin typeface="Arial"/>
              <a:ea typeface="Arial"/>
              <a:cs typeface="Arial"/>
              <a:sym typeface="Arial"/>
            </a:endParaRPr>
          </a:p>
        </p:txBody>
      </p:sp>
      <p:sp>
        <p:nvSpPr>
          <p:cNvPr id="47" name="Google Shape;47;p26"/>
          <p:cNvSpPr/>
          <p:nvPr/>
        </p:nvSpPr>
        <p:spPr>
          <a:xfrm>
            <a:off x="2873737" y="6388186"/>
            <a:ext cx="1347064" cy="469815"/>
          </a:xfrm>
          <a:prstGeom prst="rect">
            <a:avLst/>
          </a:prstGeom>
          <a:gradFill>
            <a:gsLst>
              <a:gs pos="0">
                <a:srgbClr val="00FFB8"/>
              </a:gs>
              <a:gs pos="100000">
                <a:schemeClr val="lt1"/>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8"/>
          <p:cNvSpPr/>
          <p:nvPr/>
        </p:nvSpPr>
        <p:spPr>
          <a:xfrm>
            <a:off x="107950" y="131763"/>
            <a:ext cx="928688" cy="598487"/>
          </a:xfrm>
          <a:prstGeom prst="rect">
            <a:avLst/>
          </a:prstGeom>
          <a:gradFill>
            <a:gsLst>
              <a:gs pos="0">
                <a:srgbClr val="FE7519"/>
              </a:gs>
              <a:gs pos="100000">
                <a:schemeClr val="lt1"/>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Tahoma"/>
              <a:ea typeface="Tahoma"/>
              <a:cs typeface="Tahoma"/>
              <a:sym typeface="Tahoma"/>
            </a:endParaRPr>
          </a:p>
        </p:txBody>
      </p:sp>
      <p:sp>
        <p:nvSpPr>
          <p:cNvPr id="11" name="Google Shape;11;p18"/>
          <p:cNvSpPr txBox="1">
            <a:spLocks noGrp="1"/>
          </p:cNvSpPr>
          <p:nvPr>
            <p:ph type="title"/>
          </p:nvPr>
        </p:nvSpPr>
        <p:spPr>
          <a:xfrm>
            <a:off x="312738" y="127000"/>
            <a:ext cx="8797925" cy="561975"/>
          </a:xfrm>
          <a:prstGeom prst="rect">
            <a:avLst/>
          </a:prstGeom>
          <a:noFill/>
          <a:ln>
            <a:noFill/>
          </a:ln>
        </p:spPr>
        <p:txBody>
          <a:bodyPr spcFirstLastPara="1" wrap="square" lIns="91425" tIns="45700" rIns="36000" bIns="45700" anchor="b" anchorCtr="0">
            <a:noAutofit/>
          </a:bodyPr>
          <a:lstStyle>
            <a:lvl1pPr marR="0" lvl="0" algn="l" rtl="0">
              <a:lnSpc>
                <a:spcPct val="80000"/>
              </a:lnSpc>
              <a:spcBef>
                <a:spcPts val="0"/>
              </a:spcBef>
              <a:spcAft>
                <a:spcPts val="0"/>
              </a:spcAft>
              <a:buClr>
                <a:srgbClr val="000000"/>
              </a:buClr>
              <a:buSzPts val="1400"/>
              <a:buFont typeface="Arial"/>
              <a:buNone/>
              <a:defRPr sz="3600" b="0" i="0" u="none" strike="noStrike" cap="none">
                <a:solidFill>
                  <a:schemeClr val="dk1"/>
                </a:solidFill>
                <a:latin typeface="Monda"/>
                <a:ea typeface="Monda"/>
                <a:cs typeface="Monda"/>
                <a:sym typeface="Monda"/>
              </a:defRPr>
            </a:lvl1pPr>
            <a:lvl2pPr marR="0" lvl="1" algn="l" rtl="0">
              <a:lnSpc>
                <a:spcPct val="80000"/>
              </a:lnSpc>
              <a:spcBef>
                <a:spcPts val="0"/>
              </a:spcBef>
              <a:spcAft>
                <a:spcPts val="0"/>
              </a:spcAft>
              <a:buClr>
                <a:srgbClr val="000000"/>
              </a:buClr>
              <a:buSzPts val="1400"/>
              <a:buFont typeface="Arial"/>
              <a:buNone/>
              <a:defRPr sz="3600" b="0" i="0" u="none" strike="noStrike" cap="none">
                <a:solidFill>
                  <a:schemeClr val="dk1"/>
                </a:solidFill>
                <a:latin typeface="Tahoma"/>
                <a:ea typeface="Tahoma"/>
                <a:cs typeface="Tahoma"/>
                <a:sym typeface="Tahoma"/>
              </a:defRPr>
            </a:lvl2pPr>
            <a:lvl3pPr marR="0" lvl="2" algn="l" rtl="0">
              <a:lnSpc>
                <a:spcPct val="80000"/>
              </a:lnSpc>
              <a:spcBef>
                <a:spcPts val="0"/>
              </a:spcBef>
              <a:spcAft>
                <a:spcPts val="0"/>
              </a:spcAft>
              <a:buClr>
                <a:srgbClr val="000000"/>
              </a:buClr>
              <a:buSzPts val="1400"/>
              <a:buFont typeface="Arial"/>
              <a:buNone/>
              <a:defRPr sz="3600" b="0" i="0" u="none" strike="noStrike" cap="none">
                <a:solidFill>
                  <a:schemeClr val="dk1"/>
                </a:solidFill>
                <a:latin typeface="Tahoma"/>
                <a:ea typeface="Tahoma"/>
                <a:cs typeface="Tahoma"/>
                <a:sym typeface="Tahoma"/>
              </a:defRPr>
            </a:lvl3pPr>
            <a:lvl4pPr marR="0" lvl="3" algn="l" rtl="0">
              <a:lnSpc>
                <a:spcPct val="80000"/>
              </a:lnSpc>
              <a:spcBef>
                <a:spcPts val="0"/>
              </a:spcBef>
              <a:spcAft>
                <a:spcPts val="0"/>
              </a:spcAft>
              <a:buClr>
                <a:srgbClr val="000000"/>
              </a:buClr>
              <a:buSzPts val="1400"/>
              <a:buFont typeface="Arial"/>
              <a:buNone/>
              <a:defRPr sz="3600" b="0" i="0" u="none" strike="noStrike" cap="none">
                <a:solidFill>
                  <a:schemeClr val="dk1"/>
                </a:solidFill>
                <a:latin typeface="Tahoma"/>
                <a:ea typeface="Tahoma"/>
                <a:cs typeface="Tahoma"/>
                <a:sym typeface="Tahoma"/>
              </a:defRPr>
            </a:lvl4pPr>
            <a:lvl5pPr marR="0" lvl="4" algn="l" rtl="0">
              <a:lnSpc>
                <a:spcPct val="80000"/>
              </a:lnSpc>
              <a:spcBef>
                <a:spcPts val="0"/>
              </a:spcBef>
              <a:spcAft>
                <a:spcPts val="0"/>
              </a:spcAft>
              <a:buClr>
                <a:srgbClr val="000000"/>
              </a:buClr>
              <a:buSzPts val="1400"/>
              <a:buFont typeface="Arial"/>
              <a:buNone/>
              <a:defRPr sz="3600" b="0" i="0" u="none" strike="noStrike" cap="none">
                <a:solidFill>
                  <a:schemeClr val="dk1"/>
                </a:solidFill>
                <a:latin typeface="Tahoma"/>
                <a:ea typeface="Tahoma"/>
                <a:cs typeface="Tahoma"/>
                <a:sym typeface="Tahoma"/>
              </a:defRPr>
            </a:lvl5pPr>
            <a:lvl6pPr marR="0" lvl="5" algn="l" rtl="0">
              <a:lnSpc>
                <a:spcPct val="80000"/>
              </a:lnSpc>
              <a:spcBef>
                <a:spcPts val="0"/>
              </a:spcBef>
              <a:spcAft>
                <a:spcPts val="0"/>
              </a:spcAft>
              <a:buClr>
                <a:srgbClr val="000000"/>
              </a:buClr>
              <a:buSzPts val="1400"/>
              <a:buFont typeface="Arial"/>
              <a:buNone/>
              <a:defRPr sz="3600" b="0" i="0" u="none" strike="noStrike" cap="none">
                <a:solidFill>
                  <a:schemeClr val="dk1"/>
                </a:solidFill>
                <a:latin typeface="Tahoma"/>
                <a:ea typeface="Tahoma"/>
                <a:cs typeface="Tahoma"/>
                <a:sym typeface="Tahoma"/>
              </a:defRPr>
            </a:lvl6pPr>
            <a:lvl7pPr marR="0" lvl="6" algn="l" rtl="0">
              <a:lnSpc>
                <a:spcPct val="80000"/>
              </a:lnSpc>
              <a:spcBef>
                <a:spcPts val="0"/>
              </a:spcBef>
              <a:spcAft>
                <a:spcPts val="0"/>
              </a:spcAft>
              <a:buClr>
                <a:srgbClr val="000000"/>
              </a:buClr>
              <a:buSzPts val="1400"/>
              <a:buFont typeface="Arial"/>
              <a:buNone/>
              <a:defRPr sz="3600" b="0" i="0" u="none" strike="noStrike" cap="none">
                <a:solidFill>
                  <a:schemeClr val="dk1"/>
                </a:solidFill>
                <a:latin typeface="Tahoma"/>
                <a:ea typeface="Tahoma"/>
                <a:cs typeface="Tahoma"/>
                <a:sym typeface="Tahoma"/>
              </a:defRPr>
            </a:lvl7pPr>
            <a:lvl8pPr marR="0" lvl="7" algn="l" rtl="0">
              <a:lnSpc>
                <a:spcPct val="80000"/>
              </a:lnSpc>
              <a:spcBef>
                <a:spcPts val="0"/>
              </a:spcBef>
              <a:spcAft>
                <a:spcPts val="0"/>
              </a:spcAft>
              <a:buClr>
                <a:srgbClr val="000000"/>
              </a:buClr>
              <a:buSzPts val="1400"/>
              <a:buFont typeface="Arial"/>
              <a:buNone/>
              <a:defRPr sz="3600" b="0" i="0" u="none" strike="noStrike" cap="none">
                <a:solidFill>
                  <a:schemeClr val="dk1"/>
                </a:solidFill>
                <a:latin typeface="Tahoma"/>
                <a:ea typeface="Tahoma"/>
                <a:cs typeface="Tahoma"/>
                <a:sym typeface="Tahoma"/>
              </a:defRPr>
            </a:lvl8pPr>
            <a:lvl9pPr marR="0" lvl="8" algn="l" rtl="0">
              <a:lnSpc>
                <a:spcPct val="80000"/>
              </a:lnSpc>
              <a:spcBef>
                <a:spcPts val="0"/>
              </a:spcBef>
              <a:spcAft>
                <a:spcPts val="0"/>
              </a:spcAft>
              <a:buClr>
                <a:srgbClr val="000000"/>
              </a:buClr>
              <a:buSzPts val="1400"/>
              <a:buFont typeface="Arial"/>
              <a:buNone/>
              <a:defRPr sz="3600" b="0" i="0" u="none" strike="noStrike" cap="none">
                <a:solidFill>
                  <a:schemeClr val="dk1"/>
                </a:solidFill>
                <a:latin typeface="Tahoma"/>
                <a:ea typeface="Tahoma"/>
                <a:cs typeface="Tahoma"/>
                <a:sym typeface="Tahoma"/>
              </a:defRPr>
            </a:lvl9pPr>
          </a:lstStyle>
          <a:p>
            <a:endParaRPr/>
          </a:p>
        </p:txBody>
      </p:sp>
      <p:sp>
        <p:nvSpPr>
          <p:cNvPr id="12" name="Google Shape;12;p18"/>
          <p:cNvSpPr txBox="1">
            <a:spLocks noGrp="1"/>
          </p:cNvSpPr>
          <p:nvPr>
            <p:ph type="body" idx="1"/>
          </p:nvPr>
        </p:nvSpPr>
        <p:spPr>
          <a:xfrm>
            <a:off x="0" y="866775"/>
            <a:ext cx="9144000" cy="5648325"/>
          </a:xfrm>
          <a:prstGeom prst="rect">
            <a:avLst/>
          </a:prstGeom>
          <a:noFill/>
          <a:ln>
            <a:noFill/>
          </a:ln>
        </p:spPr>
        <p:txBody>
          <a:bodyPr spcFirstLastPara="1" wrap="square" lIns="91425" tIns="45700" rIns="54000" bIns="45700" anchor="t" anchorCtr="0">
            <a:noAutofit/>
          </a:bodyPr>
          <a:lstStyle>
            <a:lvl1pPr marL="457200" marR="0" lvl="0" indent="-441960" algn="l" rtl="0">
              <a:lnSpc>
                <a:spcPct val="100000"/>
              </a:lnSpc>
              <a:spcBef>
                <a:spcPts val="560"/>
              </a:spcBef>
              <a:spcAft>
                <a:spcPts val="0"/>
              </a:spcAft>
              <a:buClr>
                <a:srgbClr val="FF6600"/>
              </a:buClr>
              <a:buSzPts val="3360"/>
              <a:buFont typeface="Noto Sans Symbols"/>
              <a:buChar char="▪"/>
              <a:defRPr sz="2800" b="0" i="0" u="none" strike="noStrike" cap="none">
                <a:solidFill>
                  <a:schemeClr val="dk1"/>
                </a:solidFill>
                <a:latin typeface="Monda"/>
                <a:ea typeface="Monda"/>
                <a:cs typeface="Monda"/>
                <a:sym typeface="Monda"/>
              </a:defRPr>
            </a:lvl1pPr>
            <a:lvl2pPr marL="914400" marR="0" lvl="1" indent="-381000" algn="l" rtl="0">
              <a:lnSpc>
                <a:spcPct val="100000"/>
              </a:lnSpc>
              <a:spcBef>
                <a:spcPts val="480"/>
              </a:spcBef>
              <a:spcAft>
                <a:spcPts val="0"/>
              </a:spcAft>
              <a:buClr>
                <a:srgbClr val="FF6600"/>
              </a:buClr>
              <a:buSzPts val="2400"/>
              <a:buFont typeface="Tahoma"/>
              <a:buChar char="−"/>
              <a:defRPr sz="2400" b="0" i="0" u="none" strike="noStrike" cap="none">
                <a:solidFill>
                  <a:schemeClr val="dk1"/>
                </a:solidFill>
                <a:latin typeface="Monda"/>
                <a:ea typeface="Monda"/>
                <a:cs typeface="Monda"/>
                <a:sym typeface="Monda"/>
              </a:defRPr>
            </a:lvl2pPr>
            <a:lvl3pPr marL="1371600" marR="0" lvl="2" indent="-355600" algn="l" rtl="0">
              <a:lnSpc>
                <a:spcPct val="100000"/>
              </a:lnSpc>
              <a:spcBef>
                <a:spcPts val="400"/>
              </a:spcBef>
              <a:spcAft>
                <a:spcPts val="0"/>
              </a:spcAft>
              <a:buClr>
                <a:srgbClr val="FF6600"/>
              </a:buClr>
              <a:buSzPts val="2000"/>
              <a:buFont typeface="Monda"/>
              <a:buChar char="•"/>
              <a:defRPr sz="2000" b="0" i="0" u="none" strike="noStrike" cap="none">
                <a:solidFill>
                  <a:schemeClr val="dk1"/>
                </a:solidFill>
                <a:latin typeface="Monda"/>
                <a:ea typeface="Monda"/>
                <a:cs typeface="Monda"/>
                <a:sym typeface="Monda"/>
              </a:defRPr>
            </a:lvl3pPr>
            <a:lvl4pPr marL="1828800" marR="0" lvl="3" indent="-349250" algn="l" rtl="0">
              <a:lnSpc>
                <a:spcPct val="100000"/>
              </a:lnSpc>
              <a:spcBef>
                <a:spcPts val="380"/>
              </a:spcBef>
              <a:spcAft>
                <a:spcPts val="0"/>
              </a:spcAft>
              <a:buClr>
                <a:srgbClr val="FF6600"/>
              </a:buClr>
              <a:buSzPts val="1900"/>
              <a:buFont typeface="Noto Sans Symbols"/>
              <a:buChar char="▪"/>
              <a:defRPr sz="1900" b="0" i="0" u="none" strike="noStrike" cap="none">
                <a:solidFill>
                  <a:schemeClr val="dk1"/>
                </a:solidFill>
                <a:latin typeface="Monda"/>
                <a:ea typeface="Monda"/>
                <a:cs typeface="Monda"/>
                <a:sym typeface="Monda"/>
              </a:defRPr>
            </a:lvl4pPr>
            <a:lvl5pPr marL="2286000" marR="0" lvl="4" indent="-285750" algn="l" rtl="0">
              <a:lnSpc>
                <a:spcPct val="100000"/>
              </a:lnSpc>
              <a:spcBef>
                <a:spcPts val="360"/>
              </a:spcBef>
              <a:spcAft>
                <a:spcPts val="0"/>
              </a:spcAft>
              <a:buClr>
                <a:schemeClr val="dk2"/>
              </a:buClr>
              <a:buSzPts val="900"/>
              <a:buFont typeface="Noto Sans Symbols"/>
              <a:buChar char="❑"/>
              <a:defRPr sz="1800" b="0" i="0" u="none" strike="noStrike" cap="none">
                <a:solidFill>
                  <a:schemeClr val="dk1"/>
                </a:solidFill>
                <a:latin typeface="Monda"/>
                <a:ea typeface="Monda"/>
                <a:cs typeface="Monda"/>
                <a:sym typeface="Monda"/>
              </a:defRPr>
            </a:lvl5pPr>
            <a:lvl6pPr marL="2743200" marR="0" lvl="5" indent="-285750" algn="l" rtl="0">
              <a:lnSpc>
                <a:spcPct val="100000"/>
              </a:lnSpc>
              <a:spcBef>
                <a:spcPts val="360"/>
              </a:spcBef>
              <a:spcAft>
                <a:spcPts val="0"/>
              </a:spcAft>
              <a:buClr>
                <a:schemeClr val="dk2"/>
              </a:buClr>
              <a:buSzPts val="900"/>
              <a:buFont typeface="Noto Sans Symbols"/>
              <a:buChar char="❑"/>
              <a:defRPr sz="1800" b="0" i="0" u="none" strike="noStrike" cap="none">
                <a:solidFill>
                  <a:schemeClr val="dk1"/>
                </a:solidFill>
                <a:latin typeface="Tahoma"/>
                <a:ea typeface="Tahoma"/>
                <a:cs typeface="Tahoma"/>
                <a:sym typeface="Tahoma"/>
              </a:defRPr>
            </a:lvl6pPr>
            <a:lvl7pPr marL="3200400" marR="0" lvl="6" indent="-285750" algn="l" rtl="0">
              <a:lnSpc>
                <a:spcPct val="100000"/>
              </a:lnSpc>
              <a:spcBef>
                <a:spcPts val="360"/>
              </a:spcBef>
              <a:spcAft>
                <a:spcPts val="0"/>
              </a:spcAft>
              <a:buClr>
                <a:schemeClr val="dk2"/>
              </a:buClr>
              <a:buSzPts val="900"/>
              <a:buFont typeface="Noto Sans Symbols"/>
              <a:buChar char="❑"/>
              <a:defRPr sz="1800" b="0" i="0" u="none" strike="noStrike" cap="none">
                <a:solidFill>
                  <a:schemeClr val="dk1"/>
                </a:solidFill>
                <a:latin typeface="Tahoma"/>
                <a:ea typeface="Tahoma"/>
                <a:cs typeface="Tahoma"/>
                <a:sym typeface="Tahoma"/>
              </a:defRPr>
            </a:lvl7pPr>
            <a:lvl8pPr marL="3657600" marR="0" lvl="7" indent="-285750" algn="l" rtl="0">
              <a:lnSpc>
                <a:spcPct val="100000"/>
              </a:lnSpc>
              <a:spcBef>
                <a:spcPts val="360"/>
              </a:spcBef>
              <a:spcAft>
                <a:spcPts val="0"/>
              </a:spcAft>
              <a:buClr>
                <a:schemeClr val="dk2"/>
              </a:buClr>
              <a:buSzPts val="900"/>
              <a:buFont typeface="Noto Sans Symbols"/>
              <a:buChar char="❑"/>
              <a:defRPr sz="1800" b="0" i="0" u="none" strike="noStrike" cap="none">
                <a:solidFill>
                  <a:schemeClr val="dk1"/>
                </a:solidFill>
                <a:latin typeface="Tahoma"/>
                <a:ea typeface="Tahoma"/>
                <a:cs typeface="Tahoma"/>
                <a:sym typeface="Tahoma"/>
              </a:defRPr>
            </a:lvl8pPr>
            <a:lvl9pPr marL="4114800" marR="0" lvl="8" indent="-285750" algn="l" rtl="0">
              <a:lnSpc>
                <a:spcPct val="100000"/>
              </a:lnSpc>
              <a:spcBef>
                <a:spcPts val="360"/>
              </a:spcBef>
              <a:spcAft>
                <a:spcPts val="0"/>
              </a:spcAft>
              <a:buClr>
                <a:schemeClr val="dk2"/>
              </a:buClr>
              <a:buSzPts val="900"/>
              <a:buFont typeface="Noto Sans Symbols"/>
              <a:buChar char="❑"/>
              <a:defRPr sz="1800" b="0" i="0" u="none" strike="noStrike" cap="none">
                <a:solidFill>
                  <a:schemeClr val="dk1"/>
                </a:solidFill>
                <a:latin typeface="Tahoma"/>
                <a:ea typeface="Tahoma"/>
                <a:cs typeface="Tahoma"/>
                <a:sym typeface="Tahoma"/>
              </a:defRPr>
            </a:lvl9pPr>
          </a:lstStyle>
          <a:p>
            <a:endParaRPr/>
          </a:p>
        </p:txBody>
      </p:sp>
      <p:sp>
        <p:nvSpPr>
          <p:cNvPr id="13" name="Google Shape;13;p18"/>
          <p:cNvSpPr txBox="1"/>
          <p:nvPr/>
        </p:nvSpPr>
        <p:spPr>
          <a:xfrm>
            <a:off x="1725613" y="6654800"/>
            <a:ext cx="5113337" cy="210112"/>
          </a:xfrm>
          <a:prstGeom prst="rect">
            <a:avLst/>
          </a:prstGeom>
          <a:noFill/>
          <a:ln>
            <a:noFill/>
          </a:ln>
        </p:spPr>
        <p:txBody>
          <a:bodyPr spcFirstLastPara="1" wrap="square" lIns="91425" tIns="25200" rIns="91425" bIns="45700" anchor="t" anchorCtr="0">
            <a:spAutoFit/>
          </a:bodyPr>
          <a:lstStyle/>
          <a:p>
            <a:pPr marL="0" marR="0" lvl="0" indent="0" algn="ctr" rtl="0">
              <a:lnSpc>
                <a:spcPct val="100000"/>
              </a:lnSpc>
              <a:spcBef>
                <a:spcPts val="0"/>
              </a:spcBef>
              <a:spcAft>
                <a:spcPts val="0"/>
              </a:spcAft>
              <a:buClr>
                <a:schemeClr val="dk1"/>
              </a:buClr>
              <a:buSzPts val="900"/>
              <a:buFont typeface="Noto Sans Symbols"/>
              <a:buNone/>
            </a:pPr>
            <a:r>
              <a:rPr lang="en-US" sz="900" b="0" i="0" u="none" strike="noStrike" cap="none">
                <a:solidFill>
                  <a:schemeClr val="dk1"/>
                </a:solidFill>
                <a:latin typeface="Arial"/>
                <a:ea typeface="Arial"/>
                <a:cs typeface="Arial"/>
                <a:sym typeface="Arial"/>
              </a:rPr>
              <a:t>IN5060</a:t>
            </a:r>
            <a:endParaRPr sz="1400" b="0" i="0" u="none" strike="noStrike" cap="none">
              <a:solidFill>
                <a:srgbClr val="000000"/>
              </a:solidFill>
              <a:latin typeface="Arial"/>
              <a:ea typeface="Arial"/>
              <a:cs typeface="Arial"/>
              <a:sym typeface="Arial"/>
            </a:endParaRPr>
          </a:p>
        </p:txBody>
      </p:sp>
      <p:sp>
        <p:nvSpPr>
          <p:cNvPr id="14" name="Google Shape;14;p18"/>
          <p:cNvSpPr/>
          <p:nvPr/>
        </p:nvSpPr>
        <p:spPr>
          <a:xfrm>
            <a:off x="9525" y="638175"/>
            <a:ext cx="9123363" cy="46038"/>
          </a:xfrm>
          <a:prstGeom prst="rect">
            <a:avLst/>
          </a:prstGeom>
          <a:gradFill>
            <a:gsLst>
              <a:gs pos="0">
                <a:schemeClr val="lt2"/>
              </a:gs>
              <a:gs pos="100000">
                <a:srgbClr val="C0C0C0"/>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Noto Sans Symbols"/>
              <a:buNone/>
            </a:pPr>
            <a:endParaRPr sz="2400" b="0" i="0" u="none" strike="noStrike" cap="none">
              <a:solidFill>
                <a:schemeClr val="dk1"/>
              </a:solidFill>
              <a:latin typeface="Tahoma"/>
              <a:ea typeface="Tahoma"/>
              <a:cs typeface="Tahoma"/>
              <a:sym typeface="Tahoma"/>
            </a:endParaRPr>
          </a:p>
        </p:txBody>
      </p:sp>
      <p:sp>
        <p:nvSpPr>
          <p:cNvPr id="15" name="Google Shape;15;p18"/>
          <p:cNvSpPr/>
          <p:nvPr/>
        </p:nvSpPr>
        <p:spPr>
          <a:xfrm rot="-5400000">
            <a:off x="-165894" y="378619"/>
            <a:ext cx="731838" cy="63500"/>
          </a:xfrm>
          <a:prstGeom prst="rect">
            <a:avLst/>
          </a:prstGeom>
          <a:gradFill>
            <a:gsLst>
              <a:gs pos="0">
                <a:schemeClr val="lt2"/>
              </a:gs>
              <a:gs pos="100000">
                <a:srgbClr val="808080"/>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Tahoma"/>
              <a:ea typeface="Tahoma"/>
              <a:cs typeface="Tahoma"/>
              <a:sym typeface="Tahoma"/>
            </a:endParaRPr>
          </a:p>
        </p:txBody>
      </p:sp>
      <p:sp>
        <p:nvSpPr>
          <p:cNvPr id="16" name="Google Shape;16;p18"/>
          <p:cNvSpPr/>
          <p:nvPr/>
        </p:nvSpPr>
        <p:spPr>
          <a:xfrm rot="10800000" flipH="1">
            <a:off x="311150" y="6549625"/>
            <a:ext cx="8821738" cy="46038"/>
          </a:xfrm>
          <a:prstGeom prst="rect">
            <a:avLst/>
          </a:prstGeom>
          <a:gradFill>
            <a:gsLst>
              <a:gs pos="0">
                <a:schemeClr val="lt2"/>
              </a:gs>
              <a:gs pos="100000">
                <a:srgbClr val="C0C0C0"/>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18"/>
          <p:cNvSpPr txBox="1"/>
          <p:nvPr/>
        </p:nvSpPr>
        <p:spPr>
          <a:xfrm flipH="1">
            <a:off x="311150" y="6549625"/>
            <a:ext cx="8821738" cy="46038"/>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Noto Sans Symbols"/>
              <a:buNone/>
            </a:pPr>
            <a:endParaRPr sz="2400" b="0" i="0" u="none" strike="noStrike" cap="none">
              <a:solidFill>
                <a:schemeClr val="dk1"/>
              </a:solidFill>
              <a:latin typeface="Tahoma"/>
              <a:ea typeface="Tahoma"/>
              <a:cs typeface="Tahoma"/>
              <a:sym typeface="Tahoma"/>
            </a:endParaRPr>
          </a:p>
        </p:txBody>
      </p:sp>
      <p:pic>
        <p:nvPicPr>
          <p:cNvPr id="18" name="Google Shape;18;p18"/>
          <p:cNvPicPr preferRelativeResize="0"/>
          <p:nvPr/>
        </p:nvPicPr>
        <p:blipFill rotWithShape="1">
          <a:blip r:embed="rId10">
            <a:alphaModFix/>
          </a:blip>
          <a:srcRect/>
          <a:stretch/>
        </p:blipFill>
        <p:spPr>
          <a:xfrm>
            <a:off x="0" y="6554550"/>
            <a:ext cx="2454441" cy="29587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ieeexplore.ieee.org/abstract/document/10753472"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zenodo.org/records/14073311"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hyperlink" Target="https://zenodo.org/records/8224890/files/description.pdf?download=1" TargetMode="External"/><Relationship Id="rId5" Type="http://schemas.openxmlformats.org/officeDocument/2006/relationships/hyperlink" Target="https://ieeexplore.ieee.org/document/10753472" TargetMode="External"/><Relationship Id="rId4" Type="http://schemas.openxmlformats.org/officeDocument/2006/relationships/hyperlink" Target="https://zenodo.org/records/17208871"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mailto:ozgua@ifi.uio.no"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mailto:konstako@ifi.uio.no"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www.spectrummonitoring.com/frequencies.php?market=I"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Google Shape;52;p1"/>
          <p:cNvSpPr txBox="1">
            <a:spLocks noGrp="1"/>
          </p:cNvSpPr>
          <p:nvPr>
            <p:ph type="title"/>
          </p:nvPr>
        </p:nvSpPr>
        <p:spPr>
          <a:xfrm>
            <a:off x="623888" y="1709739"/>
            <a:ext cx="7886700" cy="2852737"/>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sz="4200"/>
              <a:t>5G Coverage and Performance</a:t>
            </a:r>
            <a:endParaRPr sz="42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307b88410e4_0_0"/>
          <p:cNvSpPr txBox="1">
            <a:spLocks noGrp="1"/>
          </p:cNvSpPr>
          <p:nvPr>
            <p:ph type="title"/>
          </p:nvPr>
        </p:nvSpPr>
        <p:spPr>
          <a:xfrm>
            <a:off x="290512" y="0"/>
            <a:ext cx="7724700" cy="686400"/>
          </a:xfrm>
          <a:prstGeom prst="rect">
            <a:avLst/>
          </a:prstGeom>
          <a:noFill/>
          <a:ln>
            <a:noFill/>
          </a:ln>
        </p:spPr>
        <p:txBody>
          <a:bodyPr spcFirstLastPara="1" wrap="square" lIns="91425" tIns="45700" rIns="36000" bIns="45700" anchor="b" anchorCtr="0">
            <a:normAutofit/>
          </a:bodyPr>
          <a:lstStyle/>
          <a:p>
            <a:pPr marL="0" lvl="0" indent="0" algn="l" rtl="0">
              <a:lnSpc>
                <a:spcPct val="80000"/>
              </a:lnSpc>
              <a:spcBef>
                <a:spcPts val="0"/>
              </a:spcBef>
              <a:spcAft>
                <a:spcPts val="0"/>
              </a:spcAft>
              <a:buSzPts val="1400"/>
              <a:buNone/>
            </a:pPr>
            <a:r>
              <a:rPr lang="en-US" sz="3600" b="0" i="0" u="none" strike="noStrike" cap="none">
                <a:solidFill>
                  <a:schemeClr val="dk1"/>
                </a:solidFill>
                <a:latin typeface="Monda"/>
                <a:ea typeface="Monda"/>
                <a:cs typeface="Monda"/>
                <a:sym typeface="Monda"/>
              </a:rPr>
              <a:t>Data Sources</a:t>
            </a:r>
            <a:endParaRPr sz="3600" b="0" i="0" u="none" strike="noStrike" cap="none">
              <a:solidFill>
                <a:schemeClr val="dk1"/>
              </a:solidFill>
              <a:latin typeface="Monda"/>
              <a:ea typeface="Monda"/>
              <a:cs typeface="Monda"/>
              <a:sym typeface="Monda"/>
            </a:endParaRPr>
          </a:p>
        </p:txBody>
      </p:sp>
      <p:sp>
        <p:nvSpPr>
          <p:cNvPr id="137" name="Google Shape;137;g307b88410e4_0_0"/>
          <p:cNvSpPr txBox="1">
            <a:spLocks noGrp="1"/>
          </p:cNvSpPr>
          <p:nvPr>
            <p:ph type="body" idx="1"/>
          </p:nvPr>
        </p:nvSpPr>
        <p:spPr>
          <a:xfrm>
            <a:off x="290500" y="1343125"/>
            <a:ext cx="8510700" cy="5325600"/>
          </a:xfrm>
          <a:prstGeom prst="rect">
            <a:avLst/>
          </a:prstGeom>
          <a:noFill/>
          <a:ln>
            <a:noFill/>
          </a:ln>
        </p:spPr>
        <p:txBody>
          <a:bodyPr spcFirstLastPara="1" wrap="square" lIns="91425" tIns="45700" rIns="54000" bIns="45700" anchor="t" anchorCtr="0">
            <a:normAutofit fontScale="92500" lnSpcReduction="20000"/>
          </a:bodyPr>
          <a:lstStyle/>
          <a:p>
            <a:pPr marL="189861" lvl="0" indent="-171843" algn="l" rtl="0">
              <a:lnSpc>
                <a:spcPct val="90000"/>
              </a:lnSpc>
              <a:spcBef>
                <a:spcPts val="0"/>
              </a:spcBef>
              <a:spcAft>
                <a:spcPts val="0"/>
              </a:spcAft>
              <a:buSzPct val="107456"/>
              <a:buChar char="▪"/>
            </a:pPr>
            <a:r>
              <a:rPr lang="en-US" sz="2280" b="1" u="sng"/>
              <a:t>Passive dataset:</a:t>
            </a:r>
            <a:endParaRPr sz="2280" b="1" u="sng"/>
          </a:p>
          <a:p>
            <a:pPr marL="457200" lvl="0" indent="-340201" algn="l" rtl="0">
              <a:lnSpc>
                <a:spcPct val="90000"/>
              </a:lnSpc>
              <a:spcBef>
                <a:spcPts val="0"/>
              </a:spcBef>
              <a:spcAft>
                <a:spcPts val="0"/>
              </a:spcAft>
              <a:buSzPct val="100000"/>
              <a:buChar char="▪"/>
            </a:pPr>
            <a:r>
              <a:rPr lang="en-US" sz="1900"/>
              <a:t>Multiple </a:t>
            </a:r>
            <a:r>
              <a:rPr lang="en-US" sz="1900" b="1"/>
              <a:t>.csv</a:t>
            </a:r>
            <a:r>
              <a:rPr lang="en-US" sz="1900"/>
              <a:t> files (one for each sub-campaign) </a:t>
            </a:r>
            <a:endParaRPr sz="1900"/>
          </a:p>
          <a:p>
            <a:pPr marL="914400" lvl="1" indent="-340201" algn="l" rtl="0">
              <a:lnSpc>
                <a:spcPct val="90000"/>
              </a:lnSpc>
              <a:spcBef>
                <a:spcPts val="0"/>
              </a:spcBef>
              <a:spcAft>
                <a:spcPts val="0"/>
              </a:spcAft>
              <a:buSzPct val="100000"/>
              <a:buChar char="−"/>
            </a:pPr>
            <a:r>
              <a:rPr lang="en-US" sz="1900"/>
              <a:t>The name of the file can be used for grouping data under the same location/area</a:t>
            </a:r>
            <a:endParaRPr sz="1900"/>
          </a:p>
          <a:p>
            <a:pPr marL="914400" lvl="1" indent="-340201" algn="l" rtl="0">
              <a:lnSpc>
                <a:spcPct val="90000"/>
              </a:lnSpc>
              <a:spcBef>
                <a:spcPts val="0"/>
              </a:spcBef>
              <a:spcAft>
                <a:spcPts val="0"/>
              </a:spcAft>
              <a:buSzPct val="97938"/>
              <a:buChar char="−"/>
            </a:pPr>
            <a:r>
              <a:rPr lang="en-US" sz="1940"/>
              <a:t>Reports  information such as Date/Time, signal strength for each detected neighboring cell </a:t>
            </a:r>
            <a:endParaRPr sz="1940"/>
          </a:p>
          <a:p>
            <a:pPr marL="914400" lvl="1" indent="-342550" algn="l" rtl="0">
              <a:lnSpc>
                <a:spcPct val="90000"/>
              </a:lnSpc>
              <a:spcBef>
                <a:spcPts val="0"/>
              </a:spcBef>
              <a:spcAft>
                <a:spcPts val="0"/>
              </a:spcAft>
              <a:buSzPct val="100000"/>
              <a:buChar char="−"/>
            </a:pPr>
            <a:r>
              <a:rPr lang="en-US" sz="1940"/>
              <a:t>Other available information such as Frequency/Band and mobility scenario (IS, OW, OD) are also available</a:t>
            </a:r>
            <a:endParaRPr sz="1940"/>
          </a:p>
          <a:p>
            <a:pPr marL="457200" lvl="0" indent="-340201" algn="l" rtl="0">
              <a:lnSpc>
                <a:spcPct val="90000"/>
              </a:lnSpc>
              <a:spcBef>
                <a:spcPts val="0"/>
              </a:spcBef>
              <a:spcAft>
                <a:spcPts val="0"/>
              </a:spcAft>
              <a:buSzPct val="100000"/>
              <a:buChar char="▪"/>
            </a:pPr>
            <a:r>
              <a:rPr lang="en-US" sz="1900"/>
              <a:t>Structure of the dataset: </a:t>
            </a:r>
            <a:endParaRPr sz="1900"/>
          </a:p>
          <a:p>
            <a:pPr marL="914400" lvl="1" indent="-340201" algn="l" rtl="0">
              <a:lnSpc>
                <a:spcPct val="90000"/>
              </a:lnSpc>
              <a:spcBef>
                <a:spcPts val="0"/>
              </a:spcBef>
              <a:spcAft>
                <a:spcPts val="0"/>
              </a:spcAft>
              <a:buSzPct val="100000"/>
              <a:buChar char="−"/>
            </a:pPr>
            <a:r>
              <a:rPr lang="en-US" sz="1900"/>
              <a:t>Time series - consists of ‘</a:t>
            </a:r>
            <a:r>
              <a:rPr lang="en-US" sz="1900" b="1"/>
              <a:t>frequency scans</a:t>
            </a:r>
            <a:r>
              <a:rPr lang="en-US" sz="1900"/>
              <a:t>’</a:t>
            </a:r>
            <a:endParaRPr sz="1900"/>
          </a:p>
          <a:p>
            <a:pPr marL="1371600" lvl="2" indent="-340201" algn="l" rtl="0">
              <a:lnSpc>
                <a:spcPct val="90000"/>
              </a:lnSpc>
              <a:spcBef>
                <a:spcPts val="0"/>
              </a:spcBef>
              <a:spcAft>
                <a:spcPts val="0"/>
              </a:spcAft>
              <a:buSzPct val="97938"/>
              <a:buChar char="•"/>
            </a:pPr>
            <a:r>
              <a:rPr lang="en-US" sz="1940"/>
              <a:t>`batch` of samples sharing features such as Date, Time, Latitude, Longitude, and </a:t>
            </a:r>
            <a:r>
              <a:rPr lang="en-US" sz="1940" b="1"/>
              <a:t>Frequency</a:t>
            </a:r>
            <a:r>
              <a:rPr lang="en-US" sz="1940"/>
              <a:t>.</a:t>
            </a:r>
            <a:endParaRPr sz="1940"/>
          </a:p>
          <a:p>
            <a:pPr marL="189861" lvl="0" indent="-171842" algn="l" rtl="0">
              <a:lnSpc>
                <a:spcPct val="90000"/>
              </a:lnSpc>
              <a:spcBef>
                <a:spcPts val="1793"/>
              </a:spcBef>
              <a:spcAft>
                <a:spcPts val="0"/>
              </a:spcAft>
              <a:buSzPct val="107456"/>
              <a:buChar char="▪"/>
            </a:pPr>
            <a:r>
              <a:rPr lang="en-US" sz="2280" b="1" u="sng"/>
              <a:t>Active dataset:</a:t>
            </a:r>
            <a:endParaRPr sz="2280" b="1"/>
          </a:p>
          <a:p>
            <a:pPr marL="457200" lvl="0" indent="-340201" algn="l" rtl="0">
              <a:lnSpc>
                <a:spcPct val="90000"/>
              </a:lnSpc>
              <a:spcBef>
                <a:spcPts val="0"/>
              </a:spcBef>
              <a:spcAft>
                <a:spcPts val="0"/>
              </a:spcAft>
              <a:buSzPct val="100000"/>
              <a:buChar char="▪"/>
            </a:pPr>
            <a:r>
              <a:rPr lang="en-US" sz="1900"/>
              <a:t>Multiple </a:t>
            </a:r>
            <a:r>
              <a:rPr lang="en-US" sz="1900" b="1"/>
              <a:t>.csv</a:t>
            </a:r>
            <a:r>
              <a:rPr lang="en-US" sz="1900"/>
              <a:t> files (one for each sub-campaign)</a:t>
            </a:r>
            <a:endParaRPr sz="1900"/>
          </a:p>
          <a:p>
            <a:pPr marL="914400" lvl="1" indent="-340201" algn="l" rtl="0">
              <a:lnSpc>
                <a:spcPct val="90000"/>
              </a:lnSpc>
              <a:spcBef>
                <a:spcPts val="0"/>
              </a:spcBef>
              <a:spcAft>
                <a:spcPts val="0"/>
              </a:spcAft>
              <a:buSzPct val="100000"/>
              <a:buFont typeface="Tahoma"/>
              <a:buChar char="−"/>
            </a:pPr>
            <a:r>
              <a:rPr lang="en-US" sz="1900"/>
              <a:t>The name of the file can be used for grouping data under the same location/area</a:t>
            </a:r>
            <a:endParaRPr sz="1940"/>
          </a:p>
          <a:p>
            <a:pPr marL="914400" lvl="1" indent="-342550" algn="l" rtl="0">
              <a:lnSpc>
                <a:spcPct val="90000"/>
              </a:lnSpc>
              <a:spcBef>
                <a:spcPts val="0"/>
              </a:spcBef>
              <a:spcAft>
                <a:spcPts val="0"/>
              </a:spcAft>
              <a:buSzPct val="100000"/>
              <a:buChar char="−"/>
            </a:pPr>
            <a:r>
              <a:rPr lang="en-US" sz="1940"/>
              <a:t>Indicators related to the radio and physical layers, as well as QoS and QoE indicators. </a:t>
            </a:r>
            <a:endParaRPr sz="1940"/>
          </a:p>
          <a:p>
            <a:pPr marL="457200" lvl="0" indent="-340201" algn="l" rtl="0">
              <a:lnSpc>
                <a:spcPct val="90000"/>
              </a:lnSpc>
              <a:spcBef>
                <a:spcPts val="0"/>
              </a:spcBef>
              <a:spcAft>
                <a:spcPts val="0"/>
              </a:spcAft>
              <a:buSzPct val="100000"/>
              <a:buChar char="▪"/>
            </a:pPr>
            <a:r>
              <a:rPr lang="en-US" sz="1900"/>
              <a:t>Structure of the dataset: </a:t>
            </a:r>
            <a:endParaRPr sz="1940"/>
          </a:p>
          <a:p>
            <a:pPr marL="914400" lvl="1" indent="-342550" algn="l" rtl="0">
              <a:lnSpc>
                <a:spcPct val="90000"/>
              </a:lnSpc>
              <a:spcBef>
                <a:spcPts val="0"/>
              </a:spcBef>
              <a:spcAft>
                <a:spcPts val="0"/>
              </a:spcAft>
              <a:buSzPct val="100000"/>
              <a:buChar char="−"/>
            </a:pPr>
            <a:r>
              <a:rPr lang="en-US" sz="1940"/>
              <a:t>Time series but </a:t>
            </a:r>
            <a:r>
              <a:rPr lang="en-US" sz="1940" i="1" u="sng"/>
              <a:t>event-based</a:t>
            </a:r>
            <a:r>
              <a:rPr lang="en-US" sz="1940"/>
              <a:t> — the dataset was updated at millisecond-level granularity</a:t>
            </a:r>
            <a:endParaRPr sz="1940"/>
          </a:p>
          <a:p>
            <a:pPr marL="914400" lvl="1" indent="-342550" algn="l" rtl="0">
              <a:lnSpc>
                <a:spcPct val="90000"/>
              </a:lnSpc>
              <a:spcBef>
                <a:spcPts val="0"/>
              </a:spcBef>
              <a:spcAft>
                <a:spcPts val="0"/>
              </a:spcAft>
              <a:buSzPct val="100000"/>
              <a:buChar char="−"/>
            </a:pPr>
            <a:r>
              <a:rPr lang="en-US" sz="1940"/>
              <a:t>Row records with ’?’ represent unaltered values. </a:t>
            </a:r>
            <a:endParaRPr sz="1940"/>
          </a:p>
          <a:p>
            <a:pPr marL="0" lvl="0" indent="0" algn="l" rtl="0">
              <a:lnSpc>
                <a:spcPct val="90000"/>
              </a:lnSpc>
              <a:spcBef>
                <a:spcPts val="0"/>
              </a:spcBef>
              <a:spcAft>
                <a:spcPts val="0"/>
              </a:spcAft>
              <a:buNone/>
            </a:pPr>
            <a:endParaRPr sz="1940"/>
          </a:p>
          <a:p>
            <a:pPr marL="0" lvl="0" indent="0" algn="l" rtl="0">
              <a:lnSpc>
                <a:spcPct val="90000"/>
              </a:lnSpc>
              <a:spcBef>
                <a:spcPts val="0"/>
              </a:spcBef>
              <a:spcAft>
                <a:spcPts val="0"/>
              </a:spcAft>
              <a:buNone/>
            </a:pPr>
            <a:r>
              <a:rPr lang="en-US" sz="1940"/>
              <a:t>Important: You can use the file name to isolate both passive and active data from a particular sub-campaign</a:t>
            </a:r>
            <a:endParaRPr sz="194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383d94b2831_0_0"/>
          <p:cNvSpPr txBox="1">
            <a:spLocks noGrp="1"/>
          </p:cNvSpPr>
          <p:nvPr>
            <p:ph type="title"/>
          </p:nvPr>
        </p:nvSpPr>
        <p:spPr>
          <a:xfrm>
            <a:off x="312738" y="127000"/>
            <a:ext cx="8797800" cy="561900"/>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Example (5G) - Passive dataset</a:t>
            </a:r>
            <a:endParaRPr/>
          </a:p>
        </p:txBody>
      </p:sp>
      <p:pic>
        <p:nvPicPr>
          <p:cNvPr id="144" name="Google Shape;144;g383d94b2831_0_0" title="Screenshot 2025-09-29 at 11.34.37.png"/>
          <p:cNvPicPr preferRelativeResize="0"/>
          <p:nvPr/>
        </p:nvPicPr>
        <p:blipFill>
          <a:blip r:embed="rId3">
            <a:alphaModFix/>
          </a:blip>
          <a:stretch>
            <a:fillRect/>
          </a:stretch>
        </p:blipFill>
        <p:spPr>
          <a:xfrm>
            <a:off x="152400" y="3089850"/>
            <a:ext cx="8839198" cy="1771530"/>
          </a:xfrm>
          <a:prstGeom prst="rect">
            <a:avLst/>
          </a:prstGeom>
          <a:noFill/>
          <a:ln>
            <a:noFill/>
          </a:ln>
        </p:spPr>
      </p:pic>
      <p:sp>
        <p:nvSpPr>
          <p:cNvPr id="145" name="Google Shape;145;g383d94b2831_0_0"/>
          <p:cNvSpPr/>
          <p:nvPr/>
        </p:nvSpPr>
        <p:spPr>
          <a:xfrm>
            <a:off x="152400" y="3592382"/>
            <a:ext cx="5751600" cy="296100"/>
          </a:xfrm>
          <a:prstGeom prst="rect">
            <a:avLst/>
          </a:prstGeom>
          <a:noFill/>
          <a:ln w="9525" cap="flat" cmpd="sng">
            <a:solidFill>
              <a:srgbClr val="125ACB"/>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Monda"/>
              <a:ea typeface="Monda"/>
              <a:cs typeface="Monda"/>
              <a:sym typeface="Monda"/>
            </a:endParaRPr>
          </a:p>
        </p:txBody>
      </p:sp>
      <p:sp>
        <p:nvSpPr>
          <p:cNvPr id="146" name="Google Shape;146;g383d94b2831_0_0"/>
          <p:cNvSpPr/>
          <p:nvPr/>
        </p:nvSpPr>
        <p:spPr>
          <a:xfrm>
            <a:off x="152400" y="3907378"/>
            <a:ext cx="5751600" cy="1653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Monda"/>
              <a:ea typeface="Monda"/>
              <a:cs typeface="Monda"/>
              <a:sym typeface="Monda"/>
            </a:endParaRPr>
          </a:p>
        </p:txBody>
      </p:sp>
      <p:sp>
        <p:nvSpPr>
          <p:cNvPr id="147" name="Google Shape;147;g383d94b2831_0_0"/>
          <p:cNvSpPr/>
          <p:nvPr/>
        </p:nvSpPr>
        <p:spPr>
          <a:xfrm>
            <a:off x="152400" y="3283475"/>
            <a:ext cx="5751600" cy="2961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Monda"/>
              <a:ea typeface="Monda"/>
              <a:cs typeface="Monda"/>
              <a:sym typeface="Monda"/>
            </a:endParaRPr>
          </a:p>
        </p:txBody>
      </p:sp>
      <p:sp>
        <p:nvSpPr>
          <p:cNvPr id="148" name="Google Shape;148;g383d94b2831_0_0"/>
          <p:cNvSpPr/>
          <p:nvPr/>
        </p:nvSpPr>
        <p:spPr>
          <a:xfrm>
            <a:off x="152400" y="4085172"/>
            <a:ext cx="5751600" cy="2961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Monda"/>
              <a:ea typeface="Monda"/>
              <a:cs typeface="Monda"/>
              <a:sym typeface="Mond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2d3b5886087_2_18"/>
          <p:cNvSpPr txBox="1">
            <a:spLocks noGrp="1"/>
          </p:cNvSpPr>
          <p:nvPr>
            <p:ph type="title"/>
          </p:nvPr>
        </p:nvSpPr>
        <p:spPr>
          <a:xfrm>
            <a:off x="312738" y="127000"/>
            <a:ext cx="8797800" cy="561900"/>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Example - Active</a:t>
            </a:r>
            <a:endParaRPr/>
          </a:p>
        </p:txBody>
      </p:sp>
      <p:pic>
        <p:nvPicPr>
          <p:cNvPr id="155" name="Google Shape;155;g2d3b5886087_2_18"/>
          <p:cNvPicPr preferRelativeResize="0"/>
          <p:nvPr/>
        </p:nvPicPr>
        <p:blipFill rotWithShape="1">
          <a:blip r:embed="rId3">
            <a:alphaModFix/>
          </a:blip>
          <a:srcRect/>
          <a:stretch/>
        </p:blipFill>
        <p:spPr>
          <a:xfrm>
            <a:off x="152400" y="1146100"/>
            <a:ext cx="8839199" cy="4030525"/>
          </a:xfrm>
          <a:prstGeom prst="rect">
            <a:avLst/>
          </a:prstGeom>
          <a:noFill/>
          <a:ln>
            <a:noFill/>
          </a:ln>
        </p:spPr>
      </p:pic>
      <p:pic>
        <p:nvPicPr>
          <p:cNvPr id="156" name="Google Shape;156;g2d3b5886087_2_18"/>
          <p:cNvPicPr preferRelativeResize="0"/>
          <p:nvPr/>
        </p:nvPicPr>
        <p:blipFill rotWithShape="1">
          <a:blip r:embed="rId4">
            <a:alphaModFix/>
          </a:blip>
          <a:srcRect/>
          <a:stretch/>
        </p:blipFill>
        <p:spPr>
          <a:xfrm>
            <a:off x="1852275" y="3906625"/>
            <a:ext cx="7258274" cy="27575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1"/>
          <p:cNvSpPr txBox="1">
            <a:spLocks noGrp="1"/>
          </p:cNvSpPr>
          <p:nvPr>
            <p:ph type="title"/>
          </p:nvPr>
        </p:nvSpPr>
        <p:spPr>
          <a:xfrm>
            <a:off x="355652" y="0"/>
            <a:ext cx="7724774" cy="686312"/>
          </a:xfrm>
          <a:prstGeom prst="rect">
            <a:avLst/>
          </a:prstGeom>
          <a:noFill/>
          <a:ln>
            <a:noFill/>
          </a:ln>
        </p:spPr>
        <p:txBody>
          <a:bodyPr spcFirstLastPara="1" wrap="square" lIns="91425" tIns="45700" rIns="36000" bIns="45700" anchor="b" anchorCtr="0">
            <a:normAutofit/>
          </a:bodyPr>
          <a:lstStyle/>
          <a:p>
            <a:pPr marL="0" lvl="0" indent="0" algn="l" rtl="0">
              <a:lnSpc>
                <a:spcPct val="80000"/>
              </a:lnSpc>
              <a:spcBef>
                <a:spcPts val="0"/>
              </a:spcBef>
              <a:spcAft>
                <a:spcPts val="0"/>
              </a:spcAft>
              <a:buSzPts val="1400"/>
              <a:buNone/>
            </a:pPr>
            <a:r>
              <a:rPr lang="en-US"/>
              <a:t>Post-Processing challenges</a:t>
            </a:r>
            <a:endParaRPr sz="3600" b="0" i="0" u="none" strike="noStrike" cap="none">
              <a:solidFill>
                <a:schemeClr val="dk1"/>
              </a:solidFill>
              <a:latin typeface="Monda"/>
              <a:ea typeface="Monda"/>
              <a:cs typeface="Monda"/>
              <a:sym typeface="Monda"/>
            </a:endParaRPr>
          </a:p>
        </p:txBody>
      </p:sp>
      <p:sp>
        <p:nvSpPr>
          <p:cNvPr id="162" name="Google Shape;162;p11"/>
          <p:cNvSpPr txBox="1">
            <a:spLocks noGrp="1"/>
          </p:cNvSpPr>
          <p:nvPr>
            <p:ph type="body" idx="1"/>
          </p:nvPr>
        </p:nvSpPr>
        <p:spPr>
          <a:xfrm>
            <a:off x="209400" y="1000646"/>
            <a:ext cx="8510700" cy="4893000"/>
          </a:xfrm>
          <a:prstGeom prst="rect">
            <a:avLst/>
          </a:prstGeom>
          <a:noFill/>
          <a:ln>
            <a:noFill/>
          </a:ln>
        </p:spPr>
        <p:txBody>
          <a:bodyPr spcFirstLastPara="1" wrap="square" lIns="91425" tIns="45700" rIns="54000" bIns="45700" anchor="t" anchorCtr="0">
            <a:normAutofit/>
          </a:bodyPr>
          <a:lstStyle/>
          <a:p>
            <a:pPr marL="457200" lvl="0" indent="-342900" algn="l" rtl="0">
              <a:lnSpc>
                <a:spcPct val="100000"/>
              </a:lnSpc>
              <a:spcBef>
                <a:spcPts val="0"/>
              </a:spcBef>
              <a:spcAft>
                <a:spcPts val="0"/>
              </a:spcAft>
              <a:buSzPts val="1800"/>
              <a:buChar char="▪"/>
            </a:pPr>
            <a:r>
              <a:rPr lang="en-US" sz="1800" b="1" u="sng"/>
              <a:t>Cleaning</a:t>
            </a:r>
            <a:r>
              <a:rPr lang="en-US" sz="1800" b="1"/>
              <a:t>: </a:t>
            </a:r>
            <a:r>
              <a:rPr lang="en-US" sz="1800"/>
              <a:t>Remove metadata and measurement configuration details from raw data files </a:t>
            </a:r>
            <a:endParaRPr sz="1800"/>
          </a:p>
          <a:p>
            <a:pPr marL="914400" lvl="1" indent="-342900" algn="l" rtl="0">
              <a:lnSpc>
                <a:spcPct val="100000"/>
              </a:lnSpc>
              <a:spcBef>
                <a:spcPts val="0"/>
              </a:spcBef>
              <a:spcAft>
                <a:spcPts val="0"/>
              </a:spcAft>
              <a:buSzPts val="1800"/>
              <a:buChar char="−"/>
            </a:pPr>
            <a:r>
              <a:rPr lang="en-US" sz="1800"/>
              <a:t>These were exports from a measurement software tool (ROMES)</a:t>
            </a:r>
            <a:endParaRPr sz="1800"/>
          </a:p>
          <a:p>
            <a:pPr marL="457200" lvl="0" indent="-342900" algn="l" rtl="0">
              <a:lnSpc>
                <a:spcPct val="100000"/>
              </a:lnSpc>
              <a:spcBef>
                <a:spcPts val="0"/>
              </a:spcBef>
              <a:spcAft>
                <a:spcPts val="0"/>
              </a:spcAft>
              <a:buSzPts val="1800"/>
              <a:buChar char="▪"/>
            </a:pPr>
            <a:r>
              <a:rPr lang="en-US" sz="1800" b="1" u="sng"/>
              <a:t>Missing Data</a:t>
            </a:r>
            <a:r>
              <a:rPr lang="en-US" sz="1800" b="1"/>
              <a:t>: </a:t>
            </a:r>
            <a:r>
              <a:rPr lang="en-US" sz="1800"/>
              <a:t>How to handle?</a:t>
            </a:r>
            <a:endParaRPr sz="1800"/>
          </a:p>
          <a:p>
            <a:pPr marL="914400" lvl="1" indent="-342900" algn="l" rtl="0">
              <a:lnSpc>
                <a:spcPct val="100000"/>
              </a:lnSpc>
              <a:spcBef>
                <a:spcPts val="0"/>
              </a:spcBef>
              <a:spcAft>
                <a:spcPts val="0"/>
              </a:spcAft>
              <a:buSzPts val="1800"/>
              <a:buChar char="−"/>
            </a:pPr>
            <a:r>
              <a:rPr lang="en-US" sz="1800"/>
              <a:t>e.g., MNC missing - Action: insert it by using other features (such as Frequency) </a:t>
            </a:r>
            <a:endParaRPr sz="1800"/>
          </a:p>
          <a:p>
            <a:pPr marL="914400" lvl="1" indent="-342900" algn="l" rtl="0">
              <a:lnSpc>
                <a:spcPct val="100000"/>
              </a:lnSpc>
              <a:spcBef>
                <a:spcPts val="0"/>
              </a:spcBef>
              <a:spcAft>
                <a:spcPts val="0"/>
              </a:spcAft>
              <a:buSzPts val="1800"/>
              <a:buChar char="−"/>
            </a:pPr>
            <a:r>
              <a:rPr lang="en-US" sz="1800"/>
              <a:t>e.g., GPS missing - Action: if indoor campaign, insert it manually </a:t>
            </a:r>
            <a:endParaRPr sz="1800"/>
          </a:p>
          <a:p>
            <a:pPr marL="457200" lvl="0" indent="-342900" algn="l" rtl="0">
              <a:lnSpc>
                <a:spcPct val="100000"/>
              </a:lnSpc>
              <a:spcBef>
                <a:spcPts val="0"/>
              </a:spcBef>
              <a:spcAft>
                <a:spcPts val="0"/>
              </a:spcAft>
              <a:buSzPts val="1800"/>
              <a:buChar char="▪"/>
            </a:pPr>
            <a:r>
              <a:rPr lang="en-US" sz="1800" b="1" u="sng"/>
              <a:t>Mutate Data</a:t>
            </a:r>
            <a:r>
              <a:rPr lang="en-US" sz="1800" b="1"/>
              <a:t>: </a:t>
            </a:r>
            <a:r>
              <a:rPr lang="en-US" sz="1800"/>
              <a:t>Add features useful for the analysis</a:t>
            </a:r>
            <a:endParaRPr sz="1800"/>
          </a:p>
          <a:p>
            <a:pPr marL="914400" lvl="1" indent="-342900" algn="l" rtl="0">
              <a:lnSpc>
                <a:spcPct val="100000"/>
              </a:lnSpc>
              <a:spcBef>
                <a:spcPts val="0"/>
              </a:spcBef>
              <a:spcAft>
                <a:spcPts val="0"/>
              </a:spcAft>
              <a:buSzPts val="1800"/>
              <a:buChar char="−"/>
            </a:pPr>
            <a:r>
              <a:rPr lang="en-US" sz="1800"/>
              <a:t>e.g., location, mobility scenario, folder structure (for future segmentation), etc.</a:t>
            </a:r>
            <a:endParaRPr sz="1800"/>
          </a:p>
          <a:p>
            <a:pPr marL="457200" lvl="0" indent="-342900" algn="l" rtl="0">
              <a:lnSpc>
                <a:spcPct val="100000"/>
              </a:lnSpc>
              <a:spcBef>
                <a:spcPts val="0"/>
              </a:spcBef>
              <a:spcAft>
                <a:spcPts val="0"/>
              </a:spcAft>
              <a:buSzPts val="1800"/>
              <a:buChar char="▪"/>
            </a:pPr>
            <a:r>
              <a:rPr lang="en-US" sz="1800" b="1" u="sng"/>
              <a:t>Invalid Data</a:t>
            </a:r>
            <a:r>
              <a:rPr lang="en-US" sz="1800" b="1"/>
              <a:t>: </a:t>
            </a:r>
            <a:r>
              <a:rPr lang="en-US" sz="1800"/>
              <a:t>Requires domain knowledge</a:t>
            </a:r>
            <a:endParaRPr sz="1800"/>
          </a:p>
          <a:p>
            <a:pPr marL="914400" lvl="1" indent="-342900" algn="l" rtl="0">
              <a:lnSpc>
                <a:spcPct val="100000"/>
              </a:lnSpc>
              <a:spcBef>
                <a:spcPts val="0"/>
              </a:spcBef>
              <a:spcAft>
                <a:spcPts val="0"/>
              </a:spcAft>
              <a:buSzPts val="1800"/>
              <a:buChar char="−"/>
            </a:pPr>
            <a:r>
              <a:rPr lang="en-US" sz="1800"/>
              <a:t>Look for outliers and extreme values</a:t>
            </a:r>
            <a:endParaRPr sz="1800"/>
          </a:p>
          <a:p>
            <a:pPr marL="1371600" lvl="2" indent="-342900" algn="l" rtl="0">
              <a:lnSpc>
                <a:spcPct val="100000"/>
              </a:lnSpc>
              <a:spcBef>
                <a:spcPts val="0"/>
              </a:spcBef>
              <a:spcAft>
                <a:spcPts val="0"/>
              </a:spcAft>
              <a:buSzPts val="1800"/>
              <a:buChar char="•"/>
            </a:pPr>
            <a:r>
              <a:rPr lang="en-US" sz="1800"/>
              <a:t>Determine either extreme (of interest) behavior or measurement error </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g307b88410e4_0_27"/>
          <p:cNvSpPr txBox="1">
            <a:spLocks noGrp="1"/>
          </p:cNvSpPr>
          <p:nvPr>
            <p:ph type="title"/>
          </p:nvPr>
        </p:nvSpPr>
        <p:spPr>
          <a:xfrm>
            <a:off x="355652" y="0"/>
            <a:ext cx="7724700" cy="686400"/>
          </a:xfrm>
          <a:prstGeom prst="rect">
            <a:avLst/>
          </a:prstGeom>
          <a:noFill/>
          <a:ln>
            <a:noFill/>
          </a:ln>
        </p:spPr>
        <p:txBody>
          <a:bodyPr spcFirstLastPara="1" wrap="square" lIns="91425" tIns="45700" rIns="36000" bIns="45700" anchor="b" anchorCtr="0">
            <a:normAutofit/>
          </a:bodyPr>
          <a:lstStyle/>
          <a:p>
            <a:pPr marL="0" lvl="0" indent="0" algn="l" rtl="0">
              <a:lnSpc>
                <a:spcPct val="80000"/>
              </a:lnSpc>
              <a:spcBef>
                <a:spcPts val="0"/>
              </a:spcBef>
              <a:spcAft>
                <a:spcPts val="0"/>
              </a:spcAft>
              <a:buSzPts val="1400"/>
              <a:buNone/>
            </a:pPr>
            <a:r>
              <a:rPr lang="en-US"/>
              <a:t>A few numbers</a:t>
            </a:r>
            <a:endParaRPr sz="3600" b="0" i="0" u="none" strike="noStrike" cap="none">
              <a:solidFill>
                <a:schemeClr val="dk1"/>
              </a:solidFill>
              <a:latin typeface="Monda"/>
              <a:ea typeface="Monda"/>
              <a:cs typeface="Monda"/>
              <a:sym typeface="Monda"/>
            </a:endParaRPr>
          </a:p>
        </p:txBody>
      </p:sp>
      <p:sp>
        <p:nvSpPr>
          <p:cNvPr id="168" name="Google Shape;168;g307b88410e4_0_27"/>
          <p:cNvSpPr txBox="1">
            <a:spLocks noGrp="1"/>
          </p:cNvSpPr>
          <p:nvPr>
            <p:ph type="body" idx="1"/>
          </p:nvPr>
        </p:nvSpPr>
        <p:spPr>
          <a:xfrm>
            <a:off x="209400" y="1000646"/>
            <a:ext cx="8510700" cy="4893000"/>
          </a:xfrm>
          <a:prstGeom prst="rect">
            <a:avLst/>
          </a:prstGeom>
          <a:noFill/>
          <a:ln>
            <a:noFill/>
          </a:ln>
        </p:spPr>
        <p:txBody>
          <a:bodyPr spcFirstLastPara="1" wrap="square" lIns="91425" tIns="45700" rIns="54000" bIns="45700" anchor="t" anchorCtr="0">
            <a:normAutofit/>
          </a:bodyPr>
          <a:lstStyle/>
          <a:p>
            <a:pPr marL="457200" lvl="0" indent="-342900" algn="l" rtl="0">
              <a:lnSpc>
                <a:spcPct val="100000"/>
              </a:lnSpc>
              <a:spcBef>
                <a:spcPts val="0"/>
              </a:spcBef>
              <a:spcAft>
                <a:spcPts val="0"/>
              </a:spcAft>
              <a:buSzPts val="1800"/>
              <a:buChar char="▪"/>
            </a:pPr>
            <a:r>
              <a:rPr lang="en-US" sz="1800"/>
              <a:t>Additional information regarding the dataset available in our paper: ‘The Chronicles of 5G Non-Standalone: An Empirical Analysis of Performance and Service Evolution’ available here: </a:t>
            </a:r>
            <a:r>
              <a:rPr lang="en-US" sz="1800" u="sng">
                <a:solidFill>
                  <a:schemeClr val="hlink"/>
                </a:solidFill>
                <a:hlinkClick r:id="rId3"/>
              </a:rPr>
              <a:t>https://ieeexplore.ieee.org/abstract/document/10753472</a:t>
            </a:r>
            <a:r>
              <a:rPr lang="en-US" sz="1800"/>
              <a:t> </a:t>
            </a:r>
            <a:endParaRPr sz="1800"/>
          </a:p>
          <a:p>
            <a:pPr marL="0" lvl="0" indent="0" algn="l" rtl="0">
              <a:lnSpc>
                <a:spcPct val="100000"/>
              </a:lnSpc>
              <a:spcBef>
                <a:spcPts val="0"/>
              </a:spcBef>
              <a:spcAft>
                <a:spcPts val="0"/>
              </a:spcAft>
              <a:buNone/>
            </a:pPr>
            <a:endParaRPr sz="1800"/>
          </a:p>
          <a:p>
            <a:pPr marL="0" lvl="0" indent="0" algn="l" rtl="0">
              <a:lnSpc>
                <a:spcPct val="100000"/>
              </a:lnSpc>
              <a:spcBef>
                <a:spcPts val="0"/>
              </a:spcBef>
              <a:spcAft>
                <a:spcPts val="0"/>
              </a:spcAft>
              <a:buNone/>
            </a:pPr>
            <a:endParaRPr sz="1800"/>
          </a:p>
        </p:txBody>
      </p:sp>
      <p:pic>
        <p:nvPicPr>
          <p:cNvPr id="169" name="Google Shape;169;g307b88410e4_0_27" title="Screenshot 2025-09-26 at 14.50.05.png"/>
          <p:cNvPicPr preferRelativeResize="0"/>
          <p:nvPr/>
        </p:nvPicPr>
        <p:blipFill>
          <a:blip r:embed="rId4">
            <a:alphaModFix/>
          </a:blip>
          <a:stretch>
            <a:fillRect/>
          </a:stretch>
        </p:blipFill>
        <p:spPr>
          <a:xfrm>
            <a:off x="281575" y="2627963"/>
            <a:ext cx="3972949" cy="1744214"/>
          </a:xfrm>
          <a:prstGeom prst="rect">
            <a:avLst/>
          </a:prstGeom>
          <a:noFill/>
          <a:ln>
            <a:noFill/>
          </a:ln>
        </p:spPr>
      </p:pic>
      <p:pic>
        <p:nvPicPr>
          <p:cNvPr id="170" name="Google Shape;170;g307b88410e4_0_27" title="Screenshot 2025-09-26 at 14.50.17.png"/>
          <p:cNvPicPr preferRelativeResize="0"/>
          <p:nvPr/>
        </p:nvPicPr>
        <p:blipFill>
          <a:blip r:embed="rId5">
            <a:alphaModFix/>
          </a:blip>
          <a:stretch>
            <a:fillRect/>
          </a:stretch>
        </p:blipFill>
        <p:spPr>
          <a:xfrm>
            <a:off x="4805975" y="2556900"/>
            <a:ext cx="4210475" cy="37856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307b88410e4_0_33"/>
          <p:cNvSpPr txBox="1">
            <a:spLocks noGrp="1"/>
          </p:cNvSpPr>
          <p:nvPr>
            <p:ph type="title"/>
          </p:nvPr>
        </p:nvSpPr>
        <p:spPr>
          <a:xfrm>
            <a:off x="312738" y="127000"/>
            <a:ext cx="8797800" cy="561900"/>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5G Deployment map (2021)</a:t>
            </a:r>
            <a:endParaRPr/>
          </a:p>
        </p:txBody>
      </p:sp>
      <p:pic>
        <p:nvPicPr>
          <p:cNvPr id="176" name="Google Shape;176;g307b88410e4_0_33" title="Screenshot 2025-09-29 at 10.25.43.png"/>
          <p:cNvPicPr preferRelativeResize="0"/>
          <p:nvPr/>
        </p:nvPicPr>
        <p:blipFill rotWithShape="1">
          <a:blip r:embed="rId3">
            <a:alphaModFix/>
          </a:blip>
          <a:srcRect t="6638" r="813"/>
          <a:stretch/>
        </p:blipFill>
        <p:spPr>
          <a:xfrm>
            <a:off x="2002325" y="1470374"/>
            <a:ext cx="5139349" cy="44018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307b88410e4_0_39"/>
          <p:cNvSpPr txBox="1">
            <a:spLocks noGrp="1"/>
          </p:cNvSpPr>
          <p:nvPr>
            <p:ph type="title"/>
          </p:nvPr>
        </p:nvSpPr>
        <p:spPr>
          <a:xfrm>
            <a:off x="312738" y="127000"/>
            <a:ext cx="8797800" cy="561900"/>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5G Coverage map (2021)</a:t>
            </a:r>
            <a:endParaRPr/>
          </a:p>
        </p:txBody>
      </p:sp>
      <p:pic>
        <p:nvPicPr>
          <p:cNvPr id="182" name="Google Shape;182;g307b88410e4_0_39"/>
          <p:cNvPicPr preferRelativeResize="0"/>
          <p:nvPr/>
        </p:nvPicPr>
        <p:blipFill rotWithShape="1">
          <a:blip r:embed="rId3">
            <a:alphaModFix/>
          </a:blip>
          <a:srcRect l="2480" r="2489"/>
          <a:stretch/>
        </p:blipFill>
        <p:spPr>
          <a:xfrm>
            <a:off x="1981200" y="1150232"/>
            <a:ext cx="5181600" cy="4089400"/>
          </a:xfrm>
          <a:prstGeom prst="rect">
            <a:avLst/>
          </a:prstGeom>
          <a:noFill/>
          <a:ln>
            <a:noFill/>
          </a:ln>
        </p:spPr>
      </p:pic>
      <p:sp>
        <p:nvSpPr>
          <p:cNvPr id="183" name="Google Shape;183;g307b88410e4_0_39"/>
          <p:cNvSpPr txBox="1">
            <a:spLocks noGrp="1"/>
          </p:cNvSpPr>
          <p:nvPr>
            <p:ph type="body" idx="1"/>
          </p:nvPr>
        </p:nvSpPr>
        <p:spPr>
          <a:xfrm>
            <a:off x="312737" y="5389806"/>
            <a:ext cx="8797800" cy="814200"/>
          </a:xfrm>
          <a:prstGeom prst="rect">
            <a:avLst/>
          </a:prstGeom>
          <a:noFill/>
          <a:ln>
            <a:noFill/>
          </a:ln>
        </p:spPr>
        <p:txBody>
          <a:bodyPr spcFirstLastPara="1" wrap="square" lIns="91425" tIns="45700" rIns="54000" bIns="45700" anchor="t" anchorCtr="0">
            <a:noAutofit/>
          </a:bodyPr>
          <a:lstStyle/>
          <a:p>
            <a:pPr marL="0" lvl="0" indent="0" algn="l" rtl="0">
              <a:lnSpc>
                <a:spcPct val="100000"/>
              </a:lnSpc>
              <a:spcBef>
                <a:spcPts val="0"/>
              </a:spcBef>
              <a:spcAft>
                <a:spcPts val="0"/>
              </a:spcAft>
              <a:buSzPts val="2160"/>
              <a:buNone/>
            </a:pPr>
            <a:r>
              <a:rPr lang="en-US" sz="1800">
                <a:latin typeface="Arial"/>
                <a:ea typeface="Arial"/>
                <a:cs typeface="Arial"/>
                <a:sym typeface="Arial"/>
              </a:rPr>
              <a:t>Highest SS-RSRP [dBm] measured across the 5G PCIs of Op1 detected at the locations traversed during OW and OD sub-campaigns.</a:t>
            </a:r>
            <a:endParaRPr/>
          </a:p>
          <a:p>
            <a:pPr marL="0" lvl="0" indent="0" algn="l" rtl="0">
              <a:lnSpc>
                <a:spcPct val="100000"/>
              </a:lnSpc>
              <a:spcBef>
                <a:spcPts val="560"/>
              </a:spcBef>
              <a:spcAft>
                <a:spcPts val="0"/>
              </a:spcAft>
              <a:buSzPts val="3360"/>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307b88410e4_0_51"/>
          <p:cNvSpPr txBox="1">
            <a:spLocks noGrp="1"/>
          </p:cNvSpPr>
          <p:nvPr>
            <p:ph type="title"/>
          </p:nvPr>
        </p:nvSpPr>
        <p:spPr>
          <a:xfrm>
            <a:off x="312738" y="127000"/>
            <a:ext cx="8797800" cy="561900"/>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5G Coverage (2021)</a:t>
            </a:r>
            <a:endParaRPr/>
          </a:p>
        </p:txBody>
      </p:sp>
      <p:pic>
        <p:nvPicPr>
          <p:cNvPr id="189" name="Google Shape;189;g307b88410e4_0_51"/>
          <p:cNvPicPr preferRelativeResize="0"/>
          <p:nvPr/>
        </p:nvPicPr>
        <p:blipFill rotWithShape="1">
          <a:blip r:embed="rId3">
            <a:alphaModFix/>
          </a:blip>
          <a:srcRect/>
          <a:stretch/>
        </p:blipFill>
        <p:spPr>
          <a:xfrm>
            <a:off x="1587500" y="1975203"/>
            <a:ext cx="5969000" cy="3251200"/>
          </a:xfrm>
          <a:prstGeom prst="rect">
            <a:avLst/>
          </a:prstGeom>
          <a:noFill/>
          <a:ln>
            <a:noFill/>
          </a:ln>
        </p:spPr>
      </p:pic>
      <p:sp>
        <p:nvSpPr>
          <p:cNvPr id="190" name="Google Shape;190;g307b88410e4_0_51"/>
          <p:cNvSpPr txBox="1">
            <a:spLocks noGrp="1"/>
          </p:cNvSpPr>
          <p:nvPr>
            <p:ph type="body" idx="1"/>
          </p:nvPr>
        </p:nvSpPr>
        <p:spPr>
          <a:xfrm>
            <a:off x="0" y="5734756"/>
            <a:ext cx="9144000" cy="780300"/>
          </a:xfrm>
          <a:prstGeom prst="rect">
            <a:avLst/>
          </a:prstGeom>
          <a:noFill/>
          <a:ln>
            <a:noFill/>
          </a:ln>
        </p:spPr>
        <p:txBody>
          <a:bodyPr spcFirstLastPara="1" wrap="square" lIns="91425" tIns="45700" rIns="54000" bIns="45700" anchor="t" anchorCtr="0">
            <a:noAutofit/>
          </a:bodyPr>
          <a:lstStyle/>
          <a:p>
            <a:pPr marL="0" lvl="0" indent="0" algn="l" rtl="0">
              <a:lnSpc>
                <a:spcPct val="100000"/>
              </a:lnSpc>
              <a:spcBef>
                <a:spcPts val="0"/>
              </a:spcBef>
              <a:spcAft>
                <a:spcPts val="0"/>
              </a:spcAft>
              <a:buSzPts val="2160"/>
              <a:buNone/>
            </a:pPr>
            <a:r>
              <a:rPr lang="en-US" sz="1800">
                <a:latin typeface="Arial"/>
                <a:ea typeface="Arial"/>
                <a:cs typeface="Arial"/>
                <a:sym typeface="Arial"/>
              </a:rPr>
              <a:t>Distribution of 5G SS-RSRP [dBm] (in an ecdf format), for 𝑂𝑝1 and 𝑂𝑝2 and grouped by scenario. </a:t>
            </a:r>
            <a:endParaRPr/>
          </a:p>
          <a:p>
            <a:pPr marL="342900" lvl="0" indent="-129540" algn="l" rtl="0">
              <a:lnSpc>
                <a:spcPct val="100000"/>
              </a:lnSpc>
              <a:spcBef>
                <a:spcPts val="560"/>
              </a:spcBef>
              <a:spcAft>
                <a:spcPts val="0"/>
              </a:spcAft>
              <a:buSzPts val="3360"/>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307b88410e4_0_57"/>
          <p:cNvSpPr txBox="1">
            <a:spLocks noGrp="1"/>
          </p:cNvSpPr>
          <p:nvPr>
            <p:ph type="title"/>
          </p:nvPr>
        </p:nvSpPr>
        <p:spPr>
          <a:xfrm>
            <a:off x="312738" y="127000"/>
            <a:ext cx="8797800" cy="561900"/>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Significance Tests</a:t>
            </a:r>
            <a:endParaRPr/>
          </a:p>
        </p:txBody>
      </p:sp>
      <p:sp>
        <p:nvSpPr>
          <p:cNvPr id="196" name="Google Shape;196;g307b88410e4_0_57"/>
          <p:cNvSpPr txBox="1">
            <a:spLocks noGrp="1"/>
          </p:cNvSpPr>
          <p:nvPr>
            <p:ph type="body" idx="1"/>
          </p:nvPr>
        </p:nvSpPr>
        <p:spPr>
          <a:xfrm>
            <a:off x="237067" y="866775"/>
            <a:ext cx="8729100" cy="5648400"/>
          </a:xfrm>
          <a:prstGeom prst="rect">
            <a:avLst/>
          </a:prstGeom>
          <a:noFill/>
          <a:ln>
            <a:noFill/>
          </a:ln>
        </p:spPr>
        <p:txBody>
          <a:bodyPr spcFirstLastPara="1" wrap="square" lIns="91425" tIns="45700" rIns="54000" bIns="45700" anchor="t" anchorCtr="0">
            <a:noAutofit/>
          </a:bodyPr>
          <a:lstStyle/>
          <a:p>
            <a:pPr marL="457200" lvl="0" indent="-333375" algn="l" rtl="0">
              <a:lnSpc>
                <a:spcPct val="115000"/>
              </a:lnSpc>
              <a:spcBef>
                <a:spcPts val="0"/>
              </a:spcBef>
              <a:spcAft>
                <a:spcPts val="0"/>
              </a:spcAft>
              <a:buSzPts val="1650"/>
              <a:buFont typeface="Arial"/>
              <a:buChar char="▪"/>
            </a:pPr>
            <a:r>
              <a:rPr lang="en-US" sz="1650" u="sng">
                <a:highlight>
                  <a:srgbClr val="FFFFFF"/>
                </a:highlight>
                <a:latin typeface="Arial"/>
                <a:ea typeface="Arial"/>
                <a:cs typeface="Arial"/>
                <a:sym typeface="Arial"/>
              </a:rPr>
              <a:t>Kruskal-Wallis </a:t>
            </a:r>
            <a:r>
              <a:rPr lang="en-US" sz="1650">
                <a:highlight>
                  <a:srgbClr val="FFFFFF"/>
                </a:highlight>
                <a:latin typeface="Arial"/>
                <a:ea typeface="Arial"/>
                <a:cs typeface="Arial"/>
                <a:sym typeface="Arial"/>
              </a:rPr>
              <a:t>(non-parametric): Determine statistical significance between the means of more than two independent groups</a:t>
            </a:r>
            <a:br>
              <a:rPr lang="en-US" sz="1650">
                <a:highlight>
                  <a:srgbClr val="FFFFFF"/>
                </a:highlight>
                <a:latin typeface="Arial"/>
                <a:ea typeface="Arial"/>
                <a:cs typeface="Arial"/>
                <a:sym typeface="Arial"/>
              </a:rPr>
            </a:br>
            <a:r>
              <a:rPr lang="en-US" sz="1650">
                <a:highlight>
                  <a:srgbClr val="FFFFFF"/>
                </a:highlight>
                <a:latin typeface="Arial"/>
                <a:ea typeface="Arial"/>
                <a:cs typeface="Arial"/>
                <a:sym typeface="Arial"/>
              </a:rPr>
              <a:t>	</a:t>
            </a:r>
            <a:r>
              <a:rPr lang="en-US" sz="1650" b="1">
                <a:highlight>
                  <a:srgbClr val="FFFFFF"/>
                </a:highlight>
                <a:latin typeface="Arial"/>
                <a:ea typeface="Arial"/>
                <a:cs typeface="Arial"/>
                <a:sym typeface="Arial"/>
              </a:rPr>
              <a:t>Assumptions: </a:t>
            </a:r>
            <a:endParaRPr sz="1650" b="1">
              <a:highlight>
                <a:srgbClr val="FFFFFF"/>
              </a:highlight>
              <a:latin typeface="Arial"/>
              <a:ea typeface="Arial"/>
              <a:cs typeface="Arial"/>
              <a:sym typeface="Arial"/>
            </a:endParaRPr>
          </a:p>
          <a:p>
            <a:pPr marL="1371600" lvl="2" indent="-333375" algn="l" rtl="0">
              <a:lnSpc>
                <a:spcPct val="115000"/>
              </a:lnSpc>
              <a:spcBef>
                <a:spcPts val="0"/>
              </a:spcBef>
              <a:spcAft>
                <a:spcPts val="0"/>
              </a:spcAft>
              <a:buSzPts val="1650"/>
              <a:buFont typeface="Arial"/>
              <a:buChar char="•"/>
            </a:pPr>
            <a:r>
              <a:rPr lang="en-US" sz="1650">
                <a:highlight>
                  <a:srgbClr val="FFFFFF"/>
                </a:highlight>
                <a:latin typeface="Arial"/>
                <a:ea typeface="Arial"/>
                <a:cs typeface="Arial"/>
                <a:sym typeface="Arial"/>
              </a:rPr>
              <a:t>No assumptions</a:t>
            </a:r>
            <a:endParaRPr sz="1650">
              <a:highlight>
                <a:srgbClr val="FFFFFF"/>
              </a:highlight>
              <a:latin typeface="Arial"/>
              <a:ea typeface="Arial"/>
              <a:cs typeface="Arial"/>
              <a:sym typeface="Arial"/>
            </a:endParaRPr>
          </a:p>
          <a:p>
            <a:pPr marL="914400" lvl="1" indent="-333375" algn="l" rtl="0">
              <a:lnSpc>
                <a:spcPct val="115000"/>
              </a:lnSpc>
              <a:spcBef>
                <a:spcPts val="0"/>
              </a:spcBef>
              <a:spcAft>
                <a:spcPts val="0"/>
              </a:spcAft>
              <a:buSzPts val="1650"/>
              <a:buFont typeface="Arial"/>
              <a:buChar char="−"/>
            </a:pPr>
            <a:r>
              <a:rPr lang="en-US" sz="1650" b="1">
                <a:highlight>
                  <a:srgbClr val="FFFFFF"/>
                </a:highlight>
                <a:latin typeface="Arial"/>
                <a:ea typeface="Arial"/>
                <a:cs typeface="Arial"/>
                <a:sym typeface="Arial"/>
              </a:rPr>
              <a:t>Null Hypothesis:</a:t>
            </a:r>
            <a:r>
              <a:rPr lang="en-US" sz="1650">
                <a:highlight>
                  <a:srgbClr val="FFFFFF"/>
                </a:highlight>
                <a:latin typeface="Arial"/>
                <a:ea typeface="Arial"/>
                <a:cs typeface="Arial"/>
                <a:sym typeface="Arial"/>
              </a:rPr>
              <a:t> The means across all groups are equal</a:t>
            </a:r>
            <a:endParaRPr sz="1650">
              <a:highlight>
                <a:srgbClr val="FFFFFF"/>
              </a:highlight>
              <a:latin typeface="Arial"/>
              <a:ea typeface="Arial"/>
              <a:cs typeface="Arial"/>
              <a:sym typeface="Arial"/>
            </a:endParaRPr>
          </a:p>
          <a:p>
            <a:pPr marL="914400" lvl="1" indent="-333375" algn="l" rtl="0">
              <a:lnSpc>
                <a:spcPct val="115000"/>
              </a:lnSpc>
              <a:spcBef>
                <a:spcPts val="0"/>
              </a:spcBef>
              <a:spcAft>
                <a:spcPts val="0"/>
              </a:spcAft>
              <a:buSzPts val="1650"/>
              <a:buFont typeface="Arial"/>
              <a:buChar char="−"/>
            </a:pPr>
            <a:r>
              <a:rPr lang="en-US" sz="1650" b="1">
                <a:highlight>
                  <a:srgbClr val="FFFFFF"/>
                </a:highlight>
                <a:latin typeface="Arial"/>
                <a:ea typeface="Arial"/>
                <a:cs typeface="Arial"/>
                <a:sym typeface="Arial"/>
              </a:rPr>
              <a:t>Alternative Hypothesis:</a:t>
            </a:r>
            <a:r>
              <a:rPr lang="en-US" sz="1650">
                <a:highlight>
                  <a:srgbClr val="FFFFFF"/>
                </a:highlight>
                <a:latin typeface="Arial"/>
                <a:ea typeface="Arial"/>
                <a:cs typeface="Arial"/>
                <a:sym typeface="Arial"/>
              </a:rPr>
              <a:t> At least one group mean is different from the rest</a:t>
            </a:r>
            <a:endParaRPr sz="1650">
              <a:highlight>
                <a:srgbClr val="FFFFFF"/>
              </a:highlight>
              <a:latin typeface="Arial"/>
              <a:ea typeface="Arial"/>
              <a:cs typeface="Arial"/>
              <a:sym typeface="Arial"/>
            </a:endParaRPr>
          </a:p>
          <a:p>
            <a:pPr marL="1371600" lvl="2" indent="-333375" algn="l" rtl="0">
              <a:lnSpc>
                <a:spcPct val="115000"/>
              </a:lnSpc>
              <a:spcBef>
                <a:spcPts val="0"/>
              </a:spcBef>
              <a:spcAft>
                <a:spcPts val="0"/>
              </a:spcAft>
              <a:buSzPts val="1650"/>
              <a:buFont typeface="Arial"/>
              <a:buChar char="•"/>
            </a:pPr>
            <a:r>
              <a:rPr lang="en-US" sz="1650">
                <a:highlight>
                  <a:srgbClr val="FFFFFF"/>
                </a:highlight>
                <a:latin typeface="Arial"/>
                <a:ea typeface="Arial"/>
                <a:cs typeface="Arial"/>
                <a:sym typeface="Arial"/>
              </a:rPr>
              <a:t>if p-value is less than a significance level (e.g., 0.05), we can reject the null hypothesis</a:t>
            </a:r>
            <a:endParaRPr sz="1650">
              <a:highlight>
                <a:srgbClr val="FFFFFF"/>
              </a:highlight>
              <a:latin typeface="Arial"/>
              <a:ea typeface="Arial"/>
              <a:cs typeface="Arial"/>
              <a:sym typeface="Arial"/>
            </a:endParaRPr>
          </a:p>
          <a:p>
            <a:pPr marL="457200" lvl="0" indent="-333375" algn="l" rtl="0">
              <a:lnSpc>
                <a:spcPct val="115000"/>
              </a:lnSpc>
              <a:spcBef>
                <a:spcPts val="0"/>
              </a:spcBef>
              <a:spcAft>
                <a:spcPts val="0"/>
              </a:spcAft>
              <a:buSzPts val="1650"/>
              <a:buFont typeface="Arial"/>
              <a:buChar char="▪"/>
            </a:pPr>
            <a:r>
              <a:rPr lang="en-US" sz="1650" u="sng">
                <a:highlight>
                  <a:srgbClr val="FFFFFF"/>
                </a:highlight>
                <a:latin typeface="Arial"/>
                <a:ea typeface="Arial"/>
                <a:cs typeface="Arial"/>
                <a:sym typeface="Arial"/>
              </a:rPr>
              <a:t>Dunn’s Test</a:t>
            </a:r>
            <a:r>
              <a:rPr lang="en-US" sz="1650">
                <a:highlight>
                  <a:srgbClr val="FFFFFF"/>
                </a:highlight>
                <a:latin typeface="Arial"/>
                <a:ea typeface="Arial"/>
                <a:cs typeface="Arial"/>
                <a:sym typeface="Arial"/>
              </a:rPr>
              <a:t> (non-parametric): If Kruskal-Wallis shows statistical significance, conduct Dunn’s test to determine which groups are different (test each combination of groups)</a:t>
            </a:r>
            <a:endParaRPr/>
          </a:p>
          <a:p>
            <a:pPr marL="0" lvl="0" indent="0" algn="l" rtl="0">
              <a:lnSpc>
                <a:spcPct val="100000"/>
              </a:lnSpc>
              <a:spcBef>
                <a:spcPts val="2400"/>
              </a:spcBef>
              <a:spcAft>
                <a:spcPts val="0"/>
              </a:spcAft>
              <a:buSzPts val="2880"/>
              <a:buNone/>
            </a:pP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g307b88410e4_0_62"/>
          <p:cNvSpPr txBox="1">
            <a:spLocks noGrp="1"/>
          </p:cNvSpPr>
          <p:nvPr>
            <p:ph type="title"/>
          </p:nvPr>
        </p:nvSpPr>
        <p:spPr>
          <a:xfrm>
            <a:off x="312738" y="127000"/>
            <a:ext cx="8797800" cy="561900"/>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Operator and Technology comparison</a:t>
            </a:r>
            <a:endParaRPr/>
          </a:p>
        </p:txBody>
      </p:sp>
      <p:graphicFrame>
        <p:nvGraphicFramePr>
          <p:cNvPr id="202" name="Google Shape;202;g307b88410e4_0_62"/>
          <p:cNvGraphicFramePr/>
          <p:nvPr/>
        </p:nvGraphicFramePr>
        <p:xfrm>
          <a:off x="312737" y="1280160"/>
          <a:ext cx="3000000" cy="3000000"/>
        </p:xfrm>
        <a:graphic>
          <a:graphicData uri="http://schemas.openxmlformats.org/drawingml/2006/table">
            <a:tbl>
              <a:tblPr firstRow="1" bandRow="1">
                <a:noFill/>
                <a:tableStyleId>{190E61FE-D0F9-491F-BC7D-7FD8F1687C21}</a:tableStyleId>
              </a:tblPr>
              <a:tblGrid>
                <a:gridCol w="1562725">
                  <a:extLst>
                    <a:ext uri="{9D8B030D-6E8A-4147-A177-3AD203B41FA5}">
                      <a16:colId xmlns:a16="http://schemas.microsoft.com/office/drawing/2014/main" val="20000"/>
                    </a:ext>
                  </a:extLst>
                </a:gridCol>
                <a:gridCol w="1562725">
                  <a:extLst>
                    <a:ext uri="{9D8B030D-6E8A-4147-A177-3AD203B41FA5}">
                      <a16:colId xmlns:a16="http://schemas.microsoft.com/office/drawing/2014/main" val="20001"/>
                    </a:ext>
                  </a:extLst>
                </a:gridCol>
                <a:gridCol w="1562725">
                  <a:extLst>
                    <a:ext uri="{9D8B030D-6E8A-4147-A177-3AD203B41FA5}">
                      <a16:colId xmlns:a16="http://schemas.microsoft.com/office/drawing/2014/main" val="20002"/>
                    </a:ext>
                  </a:extLst>
                </a:gridCol>
                <a:gridCol w="1562725">
                  <a:extLst>
                    <a:ext uri="{9D8B030D-6E8A-4147-A177-3AD203B41FA5}">
                      <a16:colId xmlns:a16="http://schemas.microsoft.com/office/drawing/2014/main" val="20003"/>
                    </a:ext>
                  </a:extLst>
                </a:gridCol>
                <a:gridCol w="1562725">
                  <a:extLst>
                    <a:ext uri="{9D8B030D-6E8A-4147-A177-3AD203B41FA5}">
                      <a16:colId xmlns:a16="http://schemas.microsoft.com/office/drawing/2014/main" val="20004"/>
                    </a:ext>
                  </a:extLst>
                </a:gridCol>
              </a:tblGrid>
              <a:tr h="370850">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Technology</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IS</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IW</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OW</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OD</a:t>
                      </a:r>
                      <a:endParaRPr sz="1600" u="none" strike="noStrike" cap="none"/>
                    </a:p>
                  </a:txBody>
                  <a:tcPr marL="57150" marR="57150" marT="114300" marB="114300" anchor="ctr"/>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600"/>
                        <a:buFont typeface="Arial"/>
                        <a:buNone/>
                      </a:pPr>
                      <a:r>
                        <a:rPr lang="en-US" sz="1600" b="1"/>
                        <a:t>4G</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0.2906</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0.0274 *</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0.2480</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0.3581</a:t>
                      </a:r>
                      <a:endParaRPr sz="1400" u="none" strike="noStrike" cap="none"/>
                    </a:p>
                  </a:txBody>
                  <a:tcPr marL="57150" marR="57150" marT="114300" marB="114300" anchor="ctr"/>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5G</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0.1594</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0.00033 ***</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0.1152</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0.1439</a:t>
                      </a:r>
                      <a:endParaRPr sz="1400" u="none" strike="noStrike" cap="none"/>
                    </a:p>
                  </a:txBody>
                  <a:tcPr marL="57150" marR="57150" marT="114300" marB="114300" anchor="ctr"/>
                </a:tc>
                <a:extLst>
                  <a:ext uri="{0D108BD9-81ED-4DB2-BD59-A6C34878D82A}">
                    <a16:rowId xmlns:a16="http://schemas.microsoft.com/office/drawing/2014/main" val="10002"/>
                  </a:ext>
                </a:extLst>
              </a:tr>
            </a:tbl>
          </a:graphicData>
        </a:graphic>
      </p:graphicFrame>
      <p:graphicFrame>
        <p:nvGraphicFramePr>
          <p:cNvPr id="203" name="Google Shape;203;g307b88410e4_0_62"/>
          <p:cNvGraphicFramePr/>
          <p:nvPr/>
        </p:nvGraphicFramePr>
        <p:xfrm>
          <a:off x="358285" y="4008555"/>
          <a:ext cx="3000000" cy="3000000"/>
        </p:xfrm>
        <a:graphic>
          <a:graphicData uri="http://schemas.openxmlformats.org/drawingml/2006/table">
            <a:tbl>
              <a:tblPr firstRow="1" bandRow="1">
                <a:noFill/>
                <a:tableStyleId>{190E61FE-D0F9-491F-BC7D-7FD8F1687C21}</a:tableStyleId>
              </a:tblPr>
              <a:tblGrid>
                <a:gridCol w="1562725">
                  <a:extLst>
                    <a:ext uri="{9D8B030D-6E8A-4147-A177-3AD203B41FA5}">
                      <a16:colId xmlns:a16="http://schemas.microsoft.com/office/drawing/2014/main" val="20000"/>
                    </a:ext>
                  </a:extLst>
                </a:gridCol>
                <a:gridCol w="1562725">
                  <a:extLst>
                    <a:ext uri="{9D8B030D-6E8A-4147-A177-3AD203B41FA5}">
                      <a16:colId xmlns:a16="http://schemas.microsoft.com/office/drawing/2014/main" val="20001"/>
                    </a:ext>
                  </a:extLst>
                </a:gridCol>
                <a:gridCol w="1562725">
                  <a:extLst>
                    <a:ext uri="{9D8B030D-6E8A-4147-A177-3AD203B41FA5}">
                      <a16:colId xmlns:a16="http://schemas.microsoft.com/office/drawing/2014/main" val="20002"/>
                    </a:ext>
                  </a:extLst>
                </a:gridCol>
                <a:gridCol w="1562725">
                  <a:extLst>
                    <a:ext uri="{9D8B030D-6E8A-4147-A177-3AD203B41FA5}">
                      <a16:colId xmlns:a16="http://schemas.microsoft.com/office/drawing/2014/main" val="20003"/>
                    </a:ext>
                  </a:extLst>
                </a:gridCol>
                <a:gridCol w="1562725">
                  <a:extLst>
                    <a:ext uri="{9D8B030D-6E8A-4147-A177-3AD203B41FA5}">
                      <a16:colId xmlns:a16="http://schemas.microsoft.com/office/drawing/2014/main" val="20004"/>
                    </a:ext>
                  </a:extLst>
                </a:gridCol>
              </a:tblGrid>
              <a:tr h="0">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Operator</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IS</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IW</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OW</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OD</a:t>
                      </a:r>
                      <a:endParaRPr sz="1600" u="none" strike="noStrike" cap="none"/>
                    </a:p>
                  </a:txBody>
                  <a:tcPr marL="57150" marR="57150" marT="114300" marB="114300" anchor="ctr"/>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1</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0.0021 **</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2.3e-09 ***</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0.0117 *</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1e-05 ***</a:t>
                      </a:r>
                      <a:endParaRPr sz="1400" u="none" strike="noStrike" cap="none"/>
                    </a:p>
                  </a:txBody>
                  <a:tcPr marL="57150" marR="57150" marT="114300" marB="114300" anchor="ctr"/>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600"/>
                        <a:buFont typeface="Arial"/>
                        <a:buNone/>
                      </a:pPr>
                      <a:r>
                        <a:rPr lang="en-US" sz="1600" b="1" u="none" strike="noStrike" cap="none"/>
                        <a:t>2</a:t>
                      </a:r>
                      <a:endParaRPr sz="16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0.0133 *</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1e-06 ***</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0.00078 ***</a:t>
                      </a:r>
                      <a:endParaRPr sz="1400" u="none" strike="noStrike" cap="none"/>
                    </a:p>
                  </a:txBody>
                  <a:tcPr marL="57150" marR="57150" marT="114300" marB="114300" anchor="ctr"/>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t>1e-05 ***</a:t>
                      </a:r>
                      <a:endParaRPr sz="1400" u="none" strike="noStrike" cap="none"/>
                    </a:p>
                  </a:txBody>
                  <a:tcPr marL="57150" marR="57150" marT="114300" marB="114300" anchor="ctr"/>
                </a:tc>
                <a:extLst>
                  <a:ext uri="{0D108BD9-81ED-4DB2-BD59-A6C34878D82A}">
                    <a16:rowId xmlns:a16="http://schemas.microsoft.com/office/drawing/2014/main" val="10002"/>
                  </a:ext>
                </a:extLst>
              </a:tr>
            </a:tbl>
          </a:graphicData>
        </a:graphic>
      </p:graphicFrame>
      <p:sp>
        <p:nvSpPr>
          <p:cNvPr id="204" name="Google Shape;204;g307b88410e4_0_62"/>
          <p:cNvSpPr txBox="1"/>
          <p:nvPr/>
        </p:nvSpPr>
        <p:spPr>
          <a:xfrm>
            <a:off x="3101009" y="2915478"/>
            <a:ext cx="24801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000000"/>
                </a:solidFill>
                <a:latin typeface="Monda"/>
                <a:ea typeface="Monda"/>
                <a:cs typeface="Monda"/>
                <a:sym typeface="Monda"/>
              </a:rPr>
              <a:t>Operator comparison</a:t>
            </a:r>
            <a:endParaRPr sz="1400" b="0" i="0" u="none" strike="noStrike" cap="none">
              <a:solidFill>
                <a:srgbClr val="000000"/>
              </a:solidFill>
              <a:latin typeface="Arial"/>
              <a:ea typeface="Arial"/>
              <a:cs typeface="Arial"/>
              <a:sym typeface="Arial"/>
            </a:endParaRPr>
          </a:p>
        </p:txBody>
      </p:sp>
      <p:sp>
        <p:nvSpPr>
          <p:cNvPr id="205" name="Google Shape;205;g307b88410e4_0_62"/>
          <p:cNvSpPr txBox="1"/>
          <p:nvPr/>
        </p:nvSpPr>
        <p:spPr>
          <a:xfrm>
            <a:off x="2882348" y="5850745"/>
            <a:ext cx="27654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000000"/>
                </a:solidFill>
                <a:latin typeface="Monda"/>
                <a:ea typeface="Monda"/>
                <a:cs typeface="Monda"/>
                <a:sym typeface="Monda"/>
              </a:rPr>
              <a:t>Technology comparison</a:t>
            </a:r>
            <a:endParaRPr sz="1400" b="0" i="0" u="none" strike="noStrike" cap="none">
              <a:solidFill>
                <a:srgbClr val="000000"/>
              </a:solidFill>
              <a:latin typeface="Arial"/>
              <a:ea typeface="Arial"/>
              <a:cs typeface="Arial"/>
              <a:sym typeface="Arial"/>
            </a:endParaRPr>
          </a:p>
        </p:txBody>
      </p:sp>
      <p:sp>
        <p:nvSpPr>
          <p:cNvPr id="206" name="Google Shape;206;g307b88410e4_0_62"/>
          <p:cNvSpPr txBox="1"/>
          <p:nvPr/>
        </p:nvSpPr>
        <p:spPr>
          <a:xfrm>
            <a:off x="5874737" y="2771969"/>
            <a:ext cx="2600700" cy="1162200"/>
          </a:xfrm>
          <a:prstGeom prst="rect">
            <a:avLst/>
          </a:prstGeom>
          <a:solidFill>
            <a:schemeClr val="accent1"/>
          </a:solidFill>
          <a:ln w="25400" cap="flat" cmpd="sng">
            <a:solidFill>
              <a:srgbClr val="000000"/>
            </a:solidFill>
            <a:prstDash val="solid"/>
            <a:miter lim="400000"/>
            <a:headEnd type="none" w="sm" len="sm"/>
            <a:tailEnd type="none" w="sm" len="sm"/>
          </a:ln>
        </p:spPr>
        <p:txBody>
          <a:bodyPr spcFirstLastPara="1" wrap="square" lIns="26775" tIns="26775" rIns="26775" bIns="26775" anchor="ctr"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Operators have significant differences especially for Indoor scenarios. </a:t>
            </a:r>
            <a:endParaRPr sz="1400" b="0" i="0" u="none" strike="noStrike" cap="none">
              <a:solidFill>
                <a:srgbClr val="000000"/>
              </a:solidFill>
              <a:latin typeface="Arial"/>
              <a:ea typeface="Arial"/>
              <a:cs typeface="Arial"/>
              <a:sym typeface="Arial"/>
            </a:endParaRPr>
          </a:p>
        </p:txBody>
      </p:sp>
      <p:sp>
        <p:nvSpPr>
          <p:cNvPr id="207" name="Google Shape;207;g307b88410e4_0_62"/>
          <p:cNvSpPr txBox="1"/>
          <p:nvPr/>
        </p:nvSpPr>
        <p:spPr>
          <a:xfrm>
            <a:off x="6186164" y="5537793"/>
            <a:ext cx="2600700" cy="1162200"/>
          </a:xfrm>
          <a:prstGeom prst="rect">
            <a:avLst/>
          </a:prstGeom>
          <a:solidFill>
            <a:schemeClr val="accent1"/>
          </a:solidFill>
          <a:ln w="25400" cap="flat" cmpd="sng">
            <a:solidFill>
              <a:srgbClr val="000000"/>
            </a:solidFill>
            <a:prstDash val="solid"/>
            <a:miter lim="400000"/>
            <a:headEnd type="none" w="sm" len="sm"/>
            <a:tailEnd type="none" w="sm" len="sm"/>
          </a:ln>
        </p:spPr>
        <p:txBody>
          <a:bodyPr spcFirstLastPara="1" wrap="square" lIns="26775" tIns="26775" rIns="26775" bIns="26775" anchor="ctr"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000000"/>
                </a:solidFill>
                <a:latin typeface="Arial"/>
                <a:ea typeface="Arial"/>
                <a:cs typeface="Arial"/>
                <a:sym typeface="Arial"/>
              </a:rPr>
              <a:t>Different technologies have significant differences for both operators.</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6"/>
                                        </p:tgtEl>
                                        <p:attrNameLst>
                                          <p:attrName>style.visibility</p:attrName>
                                        </p:attrNameLst>
                                      </p:cBhvr>
                                      <p:to>
                                        <p:strVal val="visible"/>
                                      </p:to>
                                    </p:set>
                                    <p:anim calcmode="lin" valueType="num">
                                      <p:cBhvr additive="base">
                                        <p:cTn id="7" dur="500"/>
                                        <p:tgtEl>
                                          <p:spTgt spid="206"/>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nodeType="clickEffect">
                                  <p:stCondLst>
                                    <p:cond delay="0"/>
                                  </p:stCondLst>
                                  <p:childTnLst>
                                    <p:set>
                                      <p:cBhvr>
                                        <p:cTn id="11" dur="1" fill="hold">
                                          <p:stCondLst>
                                            <p:cond delay="0"/>
                                          </p:stCondLst>
                                        </p:cTn>
                                        <p:tgtEl>
                                          <p:spTgt spid="207"/>
                                        </p:tgtEl>
                                        <p:attrNameLst>
                                          <p:attrName>style.visibility</p:attrName>
                                        </p:attrNameLst>
                                      </p:cBhvr>
                                      <p:to>
                                        <p:strVal val="visible"/>
                                      </p:to>
                                    </p:set>
                                    <p:anim calcmode="lin" valueType="num">
                                      <p:cBhvr additive="base">
                                        <p:cTn id="12" dur="500"/>
                                        <p:tgtEl>
                                          <p:spTgt spid="2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pic>
        <p:nvPicPr>
          <p:cNvPr id="57" name="Google Shape;57;p2"/>
          <p:cNvPicPr preferRelativeResize="0"/>
          <p:nvPr/>
        </p:nvPicPr>
        <p:blipFill rotWithShape="1">
          <a:blip r:embed="rId3">
            <a:alphaModFix/>
          </a:blip>
          <a:srcRect/>
          <a:stretch/>
        </p:blipFill>
        <p:spPr>
          <a:xfrm>
            <a:off x="2001684" y="1745797"/>
            <a:ext cx="637701" cy="593612"/>
          </a:xfrm>
          <a:prstGeom prst="rect">
            <a:avLst/>
          </a:prstGeom>
          <a:noFill/>
          <a:ln>
            <a:noFill/>
          </a:ln>
        </p:spPr>
      </p:pic>
      <p:pic>
        <p:nvPicPr>
          <p:cNvPr id="58" name="Google Shape;58;p2"/>
          <p:cNvPicPr preferRelativeResize="0"/>
          <p:nvPr/>
        </p:nvPicPr>
        <p:blipFill rotWithShape="1">
          <a:blip r:embed="rId4">
            <a:alphaModFix/>
          </a:blip>
          <a:srcRect/>
          <a:stretch/>
        </p:blipFill>
        <p:spPr>
          <a:xfrm>
            <a:off x="2001684" y="4345203"/>
            <a:ext cx="637701" cy="593612"/>
          </a:xfrm>
          <a:prstGeom prst="rect">
            <a:avLst/>
          </a:prstGeom>
          <a:noFill/>
          <a:ln>
            <a:noFill/>
          </a:ln>
        </p:spPr>
      </p:pic>
      <p:sp>
        <p:nvSpPr>
          <p:cNvPr id="59" name="Google Shape;59;p2"/>
          <p:cNvSpPr txBox="1"/>
          <p:nvPr/>
        </p:nvSpPr>
        <p:spPr>
          <a:xfrm>
            <a:off x="2053033" y="2344851"/>
            <a:ext cx="5358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Tahoma"/>
                <a:ea typeface="Tahoma"/>
                <a:cs typeface="Tahoma"/>
                <a:sym typeface="Tahoma"/>
              </a:rPr>
              <a:t>4G</a:t>
            </a:r>
            <a:endParaRPr sz="1400" b="0" i="0" u="none" strike="noStrike" cap="none">
              <a:solidFill>
                <a:srgbClr val="000000"/>
              </a:solidFill>
              <a:latin typeface="Arial"/>
              <a:ea typeface="Arial"/>
              <a:cs typeface="Arial"/>
              <a:sym typeface="Arial"/>
            </a:endParaRPr>
          </a:p>
        </p:txBody>
      </p:sp>
      <p:sp>
        <p:nvSpPr>
          <p:cNvPr id="60" name="Google Shape;60;p2"/>
          <p:cNvSpPr txBox="1"/>
          <p:nvPr/>
        </p:nvSpPr>
        <p:spPr>
          <a:xfrm>
            <a:off x="2052620" y="4945227"/>
            <a:ext cx="5358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Tahoma"/>
                <a:ea typeface="Tahoma"/>
                <a:cs typeface="Tahoma"/>
                <a:sym typeface="Tahoma"/>
              </a:rPr>
              <a:t>5G</a:t>
            </a:r>
            <a:endParaRPr sz="1400" b="0" i="0" u="none" strike="noStrike" cap="none">
              <a:solidFill>
                <a:srgbClr val="000000"/>
              </a:solidFill>
              <a:latin typeface="Arial"/>
              <a:ea typeface="Arial"/>
              <a:cs typeface="Arial"/>
              <a:sym typeface="Arial"/>
            </a:endParaRPr>
          </a:p>
        </p:txBody>
      </p:sp>
      <p:pic>
        <p:nvPicPr>
          <p:cNvPr id="61" name="Google Shape;61;p2"/>
          <p:cNvPicPr preferRelativeResize="0"/>
          <p:nvPr/>
        </p:nvPicPr>
        <p:blipFill rotWithShape="1">
          <a:blip r:embed="rId5">
            <a:alphaModFix/>
          </a:blip>
          <a:srcRect/>
          <a:stretch/>
        </p:blipFill>
        <p:spPr>
          <a:xfrm>
            <a:off x="173991" y="3111045"/>
            <a:ext cx="293727" cy="437414"/>
          </a:xfrm>
          <a:prstGeom prst="rect">
            <a:avLst/>
          </a:prstGeom>
          <a:noFill/>
          <a:ln>
            <a:noFill/>
          </a:ln>
        </p:spPr>
      </p:pic>
      <p:sp>
        <p:nvSpPr>
          <p:cNvPr id="62" name="Google Shape;62;p2"/>
          <p:cNvSpPr/>
          <p:nvPr/>
        </p:nvSpPr>
        <p:spPr>
          <a:xfrm>
            <a:off x="4698369" y="1800708"/>
            <a:ext cx="611100" cy="545100"/>
          </a:xfrm>
          <a:prstGeom prst="can">
            <a:avLst>
              <a:gd name="adj" fmla="val 25000"/>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Tahoma"/>
              <a:ea typeface="Tahoma"/>
              <a:cs typeface="Tahoma"/>
              <a:sym typeface="Tahoma"/>
            </a:endParaRPr>
          </a:p>
        </p:txBody>
      </p:sp>
      <p:sp>
        <p:nvSpPr>
          <p:cNvPr id="63" name="Google Shape;63;p2"/>
          <p:cNvSpPr txBox="1"/>
          <p:nvPr/>
        </p:nvSpPr>
        <p:spPr>
          <a:xfrm>
            <a:off x="4680107" y="1974840"/>
            <a:ext cx="6477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Tahoma"/>
                <a:ea typeface="Tahoma"/>
                <a:cs typeface="Tahoma"/>
                <a:sym typeface="Tahoma"/>
              </a:rPr>
              <a:t>EPC</a:t>
            </a:r>
            <a:endParaRPr sz="1400" b="0" i="0" u="none" strike="noStrike" cap="none">
              <a:solidFill>
                <a:srgbClr val="000000"/>
              </a:solidFill>
              <a:latin typeface="Arial"/>
              <a:ea typeface="Arial"/>
              <a:cs typeface="Arial"/>
              <a:sym typeface="Arial"/>
            </a:endParaRPr>
          </a:p>
        </p:txBody>
      </p:sp>
      <p:sp>
        <p:nvSpPr>
          <p:cNvPr id="64" name="Google Shape;64;p2"/>
          <p:cNvSpPr/>
          <p:nvPr/>
        </p:nvSpPr>
        <p:spPr>
          <a:xfrm>
            <a:off x="4698370" y="4393677"/>
            <a:ext cx="611100" cy="545100"/>
          </a:xfrm>
          <a:prstGeom prst="can">
            <a:avLst>
              <a:gd name="adj" fmla="val 25000"/>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Tahoma"/>
              <a:ea typeface="Tahoma"/>
              <a:cs typeface="Tahoma"/>
              <a:sym typeface="Tahoma"/>
            </a:endParaRPr>
          </a:p>
        </p:txBody>
      </p:sp>
      <p:sp>
        <p:nvSpPr>
          <p:cNvPr id="65" name="Google Shape;65;p2"/>
          <p:cNvSpPr txBox="1"/>
          <p:nvPr/>
        </p:nvSpPr>
        <p:spPr>
          <a:xfrm>
            <a:off x="4609857" y="4564774"/>
            <a:ext cx="7746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Tahoma"/>
                <a:ea typeface="Tahoma"/>
                <a:cs typeface="Tahoma"/>
                <a:sym typeface="Tahoma"/>
              </a:rPr>
              <a:t>5G-CN</a:t>
            </a:r>
            <a:endParaRPr sz="1400" b="0" i="0" u="none" strike="noStrike" cap="none">
              <a:solidFill>
                <a:srgbClr val="000000"/>
              </a:solidFill>
              <a:latin typeface="Arial"/>
              <a:ea typeface="Arial"/>
              <a:cs typeface="Arial"/>
              <a:sym typeface="Arial"/>
            </a:endParaRPr>
          </a:p>
        </p:txBody>
      </p:sp>
      <p:cxnSp>
        <p:nvCxnSpPr>
          <p:cNvPr id="66" name="Google Shape;66;p2"/>
          <p:cNvCxnSpPr/>
          <p:nvPr/>
        </p:nvCxnSpPr>
        <p:spPr>
          <a:xfrm flipH="1">
            <a:off x="1237716" y="2595289"/>
            <a:ext cx="17400" cy="145500"/>
          </a:xfrm>
          <a:prstGeom prst="straightConnector1">
            <a:avLst/>
          </a:prstGeom>
          <a:noFill/>
          <a:ln w="38100" cap="flat" cmpd="sng">
            <a:solidFill>
              <a:schemeClr val="accent1"/>
            </a:solidFill>
            <a:prstDash val="solid"/>
            <a:round/>
            <a:headEnd type="none" w="sm" len="sm"/>
            <a:tailEnd type="none" w="sm" len="sm"/>
          </a:ln>
          <a:effectLst>
            <a:outerShdw blurRad="40000" dist="23000" dir="5400000" rotWithShape="0">
              <a:srgbClr val="000000">
                <a:alpha val="33333"/>
              </a:srgbClr>
            </a:outerShdw>
          </a:effectLst>
        </p:spPr>
      </p:cxnSp>
      <p:cxnSp>
        <p:nvCxnSpPr>
          <p:cNvPr id="67" name="Google Shape;67;p2"/>
          <p:cNvCxnSpPr/>
          <p:nvPr/>
        </p:nvCxnSpPr>
        <p:spPr>
          <a:xfrm rot="10800000" flipH="1">
            <a:off x="649400" y="2595161"/>
            <a:ext cx="605700" cy="570900"/>
          </a:xfrm>
          <a:prstGeom prst="straightConnector1">
            <a:avLst/>
          </a:prstGeom>
          <a:noFill/>
          <a:ln w="38100" cap="flat" cmpd="sng">
            <a:solidFill>
              <a:schemeClr val="accent1"/>
            </a:solidFill>
            <a:prstDash val="solid"/>
            <a:round/>
            <a:headEnd type="none" w="sm" len="sm"/>
            <a:tailEnd type="none" w="sm" len="sm"/>
          </a:ln>
          <a:effectLst>
            <a:outerShdw blurRad="40000" dist="23000" dir="5400000" rotWithShape="0">
              <a:srgbClr val="000000">
                <a:alpha val="33333"/>
              </a:srgbClr>
            </a:outerShdw>
          </a:effectLst>
        </p:spPr>
      </p:cxnSp>
      <p:cxnSp>
        <p:nvCxnSpPr>
          <p:cNvPr id="68" name="Google Shape;68;p2"/>
          <p:cNvCxnSpPr/>
          <p:nvPr/>
        </p:nvCxnSpPr>
        <p:spPr>
          <a:xfrm rot="10800000" flipH="1">
            <a:off x="1237644" y="2222495"/>
            <a:ext cx="530100" cy="518400"/>
          </a:xfrm>
          <a:prstGeom prst="straightConnector1">
            <a:avLst/>
          </a:prstGeom>
          <a:noFill/>
          <a:ln w="38100" cap="flat" cmpd="sng">
            <a:solidFill>
              <a:schemeClr val="accent1"/>
            </a:solidFill>
            <a:prstDash val="solid"/>
            <a:round/>
            <a:headEnd type="none" w="sm" len="sm"/>
            <a:tailEnd type="none" w="sm" len="sm"/>
          </a:ln>
          <a:effectLst>
            <a:outerShdw blurRad="40000" dist="23000" dir="5400000" rotWithShape="0">
              <a:srgbClr val="000000">
                <a:alpha val="33333"/>
              </a:srgbClr>
            </a:outerShdw>
          </a:effectLst>
        </p:spPr>
      </p:cxnSp>
      <p:grpSp>
        <p:nvGrpSpPr>
          <p:cNvPr id="69" name="Google Shape;69;p2"/>
          <p:cNvGrpSpPr/>
          <p:nvPr/>
        </p:nvGrpSpPr>
        <p:grpSpPr>
          <a:xfrm rot="-599842">
            <a:off x="734286" y="3467149"/>
            <a:ext cx="943505" cy="1118230"/>
            <a:chOff x="822481" y="2927632"/>
            <a:chExt cx="943521" cy="1118247"/>
          </a:xfrm>
        </p:grpSpPr>
        <p:cxnSp>
          <p:nvCxnSpPr>
            <p:cNvPr id="70" name="Google Shape;70;p2"/>
            <p:cNvCxnSpPr/>
            <p:nvPr/>
          </p:nvCxnSpPr>
          <p:spPr>
            <a:xfrm rot="-5400000" flipH="1">
              <a:off x="1177757" y="3457635"/>
              <a:ext cx="605717" cy="570772"/>
            </a:xfrm>
            <a:prstGeom prst="straightConnector1">
              <a:avLst/>
            </a:prstGeom>
            <a:noFill/>
            <a:ln w="38100" cap="flat" cmpd="sng">
              <a:solidFill>
                <a:schemeClr val="dk1"/>
              </a:solidFill>
              <a:prstDash val="solid"/>
              <a:round/>
              <a:headEnd type="none" w="sm" len="sm"/>
              <a:tailEnd type="none" w="sm" len="sm"/>
            </a:ln>
            <a:effectLst>
              <a:outerShdw blurRad="40000" dist="23000" dir="5400000" rotWithShape="0">
                <a:srgbClr val="000000">
                  <a:alpha val="33333"/>
                </a:srgbClr>
              </a:outerShdw>
            </a:effectLst>
          </p:spPr>
        </p:cxnSp>
        <p:cxnSp>
          <p:nvCxnSpPr>
            <p:cNvPr id="71" name="Google Shape;71;p2"/>
            <p:cNvCxnSpPr/>
            <p:nvPr/>
          </p:nvCxnSpPr>
          <p:spPr>
            <a:xfrm rot="5400000" flipH="1">
              <a:off x="1259296" y="3376095"/>
              <a:ext cx="17472" cy="145606"/>
            </a:xfrm>
            <a:prstGeom prst="straightConnector1">
              <a:avLst/>
            </a:prstGeom>
            <a:noFill/>
            <a:ln w="38100" cap="flat" cmpd="sng">
              <a:solidFill>
                <a:schemeClr val="dk1"/>
              </a:solidFill>
              <a:prstDash val="solid"/>
              <a:round/>
              <a:headEnd type="none" w="sm" len="sm"/>
              <a:tailEnd type="none" w="sm" len="sm"/>
            </a:ln>
            <a:effectLst>
              <a:outerShdw blurRad="40000" dist="23000" dir="5400000" rotWithShape="0">
                <a:srgbClr val="000000">
                  <a:alpha val="33333"/>
                </a:srgbClr>
              </a:outerShdw>
            </a:effectLst>
          </p:spPr>
        </p:cxnSp>
        <p:cxnSp>
          <p:nvCxnSpPr>
            <p:cNvPr id="72" name="Google Shape;72;p2"/>
            <p:cNvCxnSpPr/>
            <p:nvPr/>
          </p:nvCxnSpPr>
          <p:spPr>
            <a:xfrm rot="-5400000" flipH="1">
              <a:off x="816657" y="2933456"/>
              <a:ext cx="530002" cy="518354"/>
            </a:xfrm>
            <a:prstGeom prst="straightConnector1">
              <a:avLst/>
            </a:prstGeom>
            <a:noFill/>
            <a:ln w="38100" cap="flat" cmpd="sng">
              <a:solidFill>
                <a:schemeClr val="dk1"/>
              </a:solidFill>
              <a:prstDash val="solid"/>
              <a:round/>
              <a:headEnd type="none" w="sm" len="sm"/>
              <a:tailEnd type="none" w="sm" len="sm"/>
            </a:ln>
            <a:effectLst>
              <a:outerShdw blurRad="40000" dist="23000" dir="5400000" rotWithShape="0">
                <a:srgbClr val="000000">
                  <a:alpha val="33333"/>
                </a:srgbClr>
              </a:outerShdw>
            </a:effectLst>
          </p:spPr>
        </p:cxnSp>
      </p:grpSp>
      <p:cxnSp>
        <p:nvCxnSpPr>
          <p:cNvPr id="73" name="Google Shape;73;p2"/>
          <p:cNvCxnSpPr>
            <a:stCxn id="58" idx="0"/>
            <a:endCxn id="59" idx="2"/>
          </p:cNvCxnSpPr>
          <p:nvPr/>
        </p:nvCxnSpPr>
        <p:spPr>
          <a:xfrm rot="10800000" flipH="1">
            <a:off x="2320535" y="2652603"/>
            <a:ext cx="300" cy="1692600"/>
          </a:xfrm>
          <a:prstGeom prst="straightConnector1">
            <a:avLst/>
          </a:prstGeom>
          <a:noFill/>
          <a:ln w="38100" cap="flat" cmpd="sng">
            <a:solidFill>
              <a:schemeClr val="dk1"/>
            </a:solidFill>
            <a:prstDash val="solid"/>
            <a:round/>
            <a:headEnd type="none" w="sm" len="sm"/>
            <a:tailEnd type="none" w="sm" len="sm"/>
          </a:ln>
          <a:effectLst>
            <a:outerShdw blurRad="40000" dist="23000" dir="5400000" rotWithShape="0">
              <a:srgbClr val="000000">
                <a:alpha val="33333"/>
              </a:srgbClr>
            </a:outerShdw>
          </a:effectLst>
        </p:spPr>
      </p:cxnSp>
      <p:cxnSp>
        <p:nvCxnSpPr>
          <p:cNvPr id="74" name="Google Shape;74;p2"/>
          <p:cNvCxnSpPr>
            <a:stCxn id="57" idx="3"/>
          </p:cNvCxnSpPr>
          <p:nvPr/>
        </p:nvCxnSpPr>
        <p:spPr>
          <a:xfrm>
            <a:off x="2639385" y="2042603"/>
            <a:ext cx="1970400" cy="0"/>
          </a:xfrm>
          <a:prstGeom prst="straightConnector1">
            <a:avLst/>
          </a:prstGeom>
          <a:noFill/>
          <a:ln w="38100" cap="flat" cmpd="sng">
            <a:solidFill>
              <a:schemeClr val="dk1"/>
            </a:solidFill>
            <a:prstDash val="solid"/>
            <a:round/>
            <a:headEnd type="none" w="sm" len="sm"/>
            <a:tailEnd type="none" w="sm" len="sm"/>
          </a:ln>
          <a:effectLst>
            <a:outerShdw blurRad="40000" dist="23000" dir="5400000" rotWithShape="0">
              <a:srgbClr val="000000">
                <a:alpha val="33333"/>
              </a:srgbClr>
            </a:outerShdw>
          </a:effectLst>
        </p:spPr>
      </p:cxnSp>
      <p:cxnSp>
        <p:nvCxnSpPr>
          <p:cNvPr id="75" name="Google Shape;75;p2"/>
          <p:cNvCxnSpPr/>
          <p:nvPr/>
        </p:nvCxnSpPr>
        <p:spPr>
          <a:xfrm rot="10800000" flipH="1">
            <a:off x="2588446" y="2428977"/>
            <a:ext cx="2109900" cy="1964700"/>
          </a:xfrm>
          <a:prstGeom prst="straightConnector1">
            <a:avLst/>
          </a:prstGeom>
          <a:noFill/>
          <a:ln w="38100" cap="flat" cmpd="sng">
            <a:solidFill>
              <a:schemeClr val="dk1"/>
            </a:solidFill>
            <a:prstDash val="solid"/>
            <a:round/>
            <a:headEnd type="none" w="sm" len="sm"/>
            <a:tailEnd type="none" w="sm" len="sm"/>
          </a:ln>
          <a:effectLst>
            <a:outerShdw blurRad="40000" dist="23000" dir="5400000" rotWithShape="0">
              <a:srgbClr val="000000">
                <a:alpha val="33333"/>
              </a:srgbClr>
            </a:outerShdw>
          </a:effectLst>
        </p:spPr>
      </p:cxnSp>
      <p:cxnSp>
        <p:nvCxnSpPr>
          <p:cNvPr id="76" name="Google Shape;76;p2"/>
          <p:cNvCxnSpPr/>
          <p:nvPr/>
        </p:nvCxnSpPr>
        <p:spPr>
          <a:xfrm>
            <a:off x="2630974" y="4647580"/>
            <a:ext cx="1970400" cy="0"/>
          </a:xfrm>
          <a:prstGeom prst="straightConnector1">
            <a:avLst/>
          </a:prstGeom>
          <a:noFill/>
          <a:ln w="38100" cap="flat" cmpd="sng">
            <a:solidFill>
              <a:srgbClr val="125ACB"/>
            </a:solidFill>
            <a:prstDash val="solid"/>
            <a:round/>
            <a:headEnd type="none" w="sm" len="sm"/>
            <a:tailEnd type="none" w="sm" len="sm"/>
          </a:ln>
          <a:effectLst>
            <a:outerShdw blurRad="40000" dist="23000" dir="5400000" rotWithShape="0">
              <a:srgbClr val="000000">
                <a:alpha val="33333"/>
              </a:srgbClr>
            </a:outerShdw>
          </a:effectLst>
        </p:spPr>
      </p:cxnSp>
      <p:cxnSp>
        <p:nvCxnSpPr>
          <p:cNvPr id="77" name="Google Shape;77;p2"/>
          <p:cNvCxnSpPr/>
          <p:nvPr/>
        </p:nvCxnSpPr>
        <p:spPr>
          <a:xfrm>
            <a:off x="2639384" y="1974662"/>
            <a:ext cx="1970400" cy="0"/>
          </a:xfrm>
          <a:prstGeom prst="straightConnector1">
            <a:avLst/>
          </a:prstGeom>
          <a:noFill/>
          <a:ln w="38100" cap="flat" cmpd="sng">
            <a:solidFill>
              <a:schemeClr val="accent1"/>
            </a:solidFill>
            <a:prstDash val="solid"/>
            <a:round/>
            <a:headEnd type="none" w="sm" len="sm"/>
            <a:tailEnd type="none" w="sm" len="sm"/>
          </a:ln>
          <a:effectLst>
            <a:outerShdw blurRad="40000" dist="23000" dir="5400000" rotWithShape="0">
              <a:srgbClr val="000000">
                <a:alpha val="33333"/>
              </a:srgbClr>
            </a:outerShdw>
          </a:effectLst>
        </p:spPr>
      </p:cxnSp>
      <p:sp>
        <p:nvSpPr>
          <p:cNvPr id="78" name="Google Shape;78;p2"/>
          <p:cNvSpPr txBox="1"/>
          <p:nvPr/>
        </p:nvSpPr>
        <p:spPr>
          <a:xfrm>
            <a:off x="5519050" y="1379575"/>
            <a:ext cx="3624900" cy="4063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sng" strike="noStrike" cap="none">
                <a:solidFill>
                  <a:srgbClr val="20AC6F"/>
                </a:solidFill>
                <a:latin typeface="Tahoma"/>
                <a:ea typeface="Tahoma"/>
                <a:cs typeface="Tahoma"/>
                <a:sym typeface="Tahoma"/>
              </a:rPr>
              <a:t>Today – 4G Access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60"/>
              </a:spcBef>
              <a:spcAft>
                <a:spcPts val="0"/>
              </a:spcAft>
              <a:buClr>
                <a:srgbClr val="000000"/>
              </a:buClr>
              <a:buSzPts val="1800"/>
              <a:buFont typeface="Arial"/>
              <a:buNone/>
            </a:pPr>
            <a:r>
              <a:rPr lang="en-US" sz="1800" b="0" i="0" u="none" strike="noStrike" cap="none">
                <a:solidFill>
                  <a:srgbClr val="20AC6F"/>
                </a:solidFill>
                <a:latin typeface="Tahoma"/>
                <a:ea typeface="Tahoma"/>
                <a:cs typeface="Tahoma"/>
                <a:sym typeface="Tahoma"/>
              </a:rPr>
              <a:t>Device attaches to LTE/4G radio and Evolved Packet Core (EPC)</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60"/>
              </a:spcBef>
              <a:spcAft>
                <a:spcPts val="0"/>
              </a:spcAft>
              <a:buClr>
                <a:srgbClr val="000000"/>
              </a:buClr>
              <a:buSzPts val="1800"/>
              <a:buFont typeface="Arial"/>
              <a:buNone/>
            </a:pPr>
            <a:endParaRPr sz="1800" b="0" i="0" u="none" strike="noStrike" cap="none">
              <a:solidFill>
                <a:schemeClr val="dk1"/>
              </a:solidFill>
              <a:latin typeface="Tahoma"/>
              <a:ea typeface="Tahoma"/>
              <a:cs typeface="Tahoma"/>
              <a:sym typeface="Tahoma"/>
            </a:endParaRPr>
          </a:p>
          <a:p>
            <a:pPr marL="0" marR="0" lvl="0" indent="0" algn="l" rtl="0">
              <a:lnSpc>
                <a:spcPct val="100000"/>
              </a:lnSpc>
              <a:spcBef>
                <a:spcPts val="360"/>
              </a:spcBef>
              <a:spcAft>
                <a:spcPts val="0"/>
              </a:spcAft>
              <a:buClr>
                <a:srgbClr val="000000"/>
              </a:buClr>
              <a:buSzPts val="1800"/>
              <a:buFont typeface="Arial"/>
              <a:buNone/>
            </a:pPr>
            <a:r>
              <a:rPr lang="en-US" sz="1800" b="0" i="0" u="sng" strike="noStrike" cap="none">
                <a:solidFill>
                  <a:schemeClr val="dk1"/>
                </a:solidFill>
                <a:latin typeface="Tahoma"/>
                <a:ea typeface="Tahoma"/>
                <a:cs typeface="Tahoma"/>
                <a:sym typeface="Tahoma"/>
              </a:rPr>
              <a:t>Early 5G – Non-Standalone (NSA) </a:t>
            </a:r>
            <a:endParaRPr sz="1800" b="0" i="0" u="none" strike="noStrike" cap="none">
              <a:solidFill>
                <a:schemeClr val="dk1"/>
              </a:solidFill>
              <a:latin typeface="Tahoma"/>
              <a:ea typeface="Tahoma"/>
              <a:cs typeface="Tahoma"/>
              <a:sym typeface="Tahoma"/>
            </a:endParaRPr>
          </a:p>
          <a:p>
            <a:pPr marL="0" marR="0" lvl="0" indent="0" algn="l" rtl="0">
              <a:lnSpc>
                <a:spcPct val="100000"/>
              </a:lnSpc>
              <a:spcBef>
                <a:spcPts val="360"/>
              </a:spcBef>
              <a:spcAft>
                <a:spcPts val="0"/>
              </a:spcAft>
              <a:buClr>
                <a:srgbClr val="000000"/>
              </a:buClr>
              <a:buSzPts val="1800"/>
              <a:buFont typeface="Arial"/>
              <a:buNone/>
            </a:pPr>
            <a:r>
              <a:rPr lang="en-US" sz="1800" b="0" i="0" u="none" strike="noStrike" cap="none">
                <a:solidFill>
                  <a:schemeClr val="dk1"/>
                </a:solidFill>
                <a:latin typeface="Tahoma"/>
                <a:ea typeface="Tahoma"/>
                <a:cs typeface="Tahoma"/>
                <a:sym typeface="Tahoma"/>
              </a:rPr>
              <a:t>Device attaches to 5G-NR, which routes either via 4G Base Station to EPC, or direct to EPC</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60"/>
              </a:spcBef>
              <a:spcAft>
                <a:spcPts val="0"/>
              </a:spcAft>
              <a:buClr>
                <a:srgbClr val="000000"/>
              </a:buClr>
              <a:buSzPts val="1800"/>
              <a:buFont typeface="Arial"/>
              <a:buNone/>
            </a:pPr>
            <a:r>
              <a:rPr lang="en-US" sz="1800" b="0" i="0" u="none" strike="noStrike" cap="none">
                <a:solidFill>
                  <a:schemeClr val="dk1"/>
                </a:solidFill>
                <a:latin typeface="Tahoma"/>
                <a:ea typeface="Tahoma"/>
                <a:cs typeface="Tahoma"/>
                <a:sym typeface="Tahoma"/>
              </a:rPr>
              <a:t>4G acts as control plane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60"/>
              </a:spcBef>
              <a:spcAft>
                <a:spcPts val="0"/>
              </a:spcAft>
              <a:buClr>
                <a:srgbClr val="000000"/>
              </a:buClr>
              <a:buSzPts val="1800"/>
              <a:buFont typeface="Arial"/>
              <a:buNone/>
            </a:pPr>
            <a:endParaRPr sz="1800" b="0" i="0" u="none" strike="noStrike" cap="none">
              <a:solidFill>
                <a:schemeClr val="dk1"/>
              </a:solidFill>
              <a:latin typeface="Tahoma"/>
              <a:ea typeface="Tahoma"/>
              <a:cs typeface="Tahoma"/>
              <a:sym typeface="Tahoma"/>
            </a:endParaRPr>
          </a:p>
          <a:p>
            <a:pPr marL="0" marR="0" lvl="0" indent="0" algn="l" rtl="0">
              <a:lnSpc>
                <a:spcPct val="100000"/>
              </a:lnSpc>
              <a:spcBef>
                <a:spcPts val="360"/>
              </a:spcBef>
              <a:spcAft>
                <a:spcPts val="0"/>
              </a:spcAft>
              <a:buClr>
                <a:srgbClr val="000000"/>
              </a:buClr>
              <a:buSzPts val="1800"/>
              <a:buFont typeface="Arial"/>
              <a:buNone/>
            </a:pPr>
            <a:r>
              <a:rPr lang="en-US" sz="1800" b="0" i="0" u="sng" strike="noStrike" cap="none">
                <a:solidFill>
                  <a:srgbClr val="125ACB"/>
                </a:solidFill>
                <a:latin typeface="Tahoma"/>
                <a:ea typeface="Tahoma"/>
                <a:cs typeface="Tahoma"/>
                <a:sym typeface="Tahoma"/>
              </a:rPr>
              <a:t>5G Standalone (SA)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360"/>
              </a:spcBef>
              <a:spcAft>
                <a:spcPts val="0"/>
              </a:spcAft>
              <a:buClr>
                <a:srgbClr val="000000"/>
              </a:buClr>
              <a:buSzPts val="1800"/>
              <a:buFont typeface="Arial"/>
              <a:buNone/>
            </a:pPr>
            <a:r>
              <a:rPr lang="en-US" sz="1800" b="0" i="0" u="none" strike="noStrike" cap="none">
                <a:solidFill>
                  <a:srgbClr val="125ACB"/>
                </a:solidFill>
                <a:latin typeface="Tahoma"/>
                <a:ea typeface="Tahoma"/>
                <a:cs typeface="Tahoma"/>
                <a:sym typeface="Tahoma"/>
              </a:rPr>
              <a:t>Device attaches to 5G-NR and 5G Core Network.</a:t>
            </a:r>
            <a:endParaRPr sz="1400" b="0" i="0" u="none" strike="noStrike" cap="none">
              <a:solidFill>
                <a:srgbClr val="000000"/>
              </a:solidFill>
              <a:latin typeface="Arial"/>
              <a:ea typeface="Arial"/>
              <a:cs typeface="Arial"/>
              <a:sym typeface="Arial"/>
            </a:endParaRPr>
          </a:p>
        </p:txBody>
      </p:sp>
      <p:sp>
        <p:nvSpPr>
          <p:cNvPr id="79" name="Google Shape;79;p2"/>
          <p:cNvSpPr txBox="1">
            <a:spLocks noGrp="1"/>
          </p:cNvSpPr>
          <p:nvPr>
            <p:ph type="title"/>
          </p:nvPr>
        </p:nvSpPr>
        <p:spPr>
          <a:xfrm>
            <a:off x="312738" y="127000"/>
            <a:ext cx="8797800" cy="561900"/>
          </a:xfrm>
          <a:prstGeom prst="rect">
            <a:avLst/>
          </a:prstGeom>
          <a:noFill/>
          <a:ln>
            <a:noFill/>
          </a:ln>
        </p:spPr>
        <p:txBody>
          <a:bodyPr spcFirstLastPara="1" wrap="square" lIns="19050" tIns="19050" rIns="19050" bIns="19050" anchor="t" anchorCtr="0">
            <a:normAutofit/>
          </a:bodyPr>
          <a:lstStyle/>
          <a:p>
            <a:pPr marL="0" lvl="0" indent="0" algn="l" rtl="0">
              <a:lnSpc>
                <a:spcPct val="80000"/>
              </a:lnSpc>
              <a:spcBef>
                <a:spcPts val="0"/>
              </a:spcBef>
              <a:spcAft>
                <a:spcPts val="0"/>
              </a:spcAft>
              <a:buSzPts val="1400"/>
              <a:buNone/>
            </a:pPr>
            <a:r>
              <a:rPr lang="en-US"/>
              <a:t>From 4G to 5G Transition</a:t>
            </a:r>
            <a:endParaRPr/>
          </a:p>
        </p:txBody>
      </p:sp>
      <p:sp>
        <p:nvSpPr>
          <p:cNvPr id="80" name="Google Shape;80;p2"/>
          <p:cNvSpPr txBox="1"/>
          <p:nvPr/>
        </p:nvSpPr>
        <p:spPr>
          <a:xfrm>
            <a:off x="52975" y="3548459"/>
            <a:ext cx="5358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a:solidFill>
                  <a:schemeClr val="dk1"/>
                </a:solidFill>
                <a:latin typeface="Tahoma"/>
                <a:ea typeface="Tahoma"/>
                <a:cs typeface="Tahoma"/>
                <a:sym typeface="Tahoma"/>
              </a:rPr>
              <a:t>UE</a:t>
            </a:r>
            <a:endParaRPr sz="1400" b="0" i="0" u="none" strike="noStrike" cap="none">
              <a:solidFill>
                <a:srgbClr val="000000"/>
              </a:solidFill>
              <a:latin typeface="Arial"/>
              <a:ea typeface="Arial"/>
              <a:cs typeface="Arial"/>
              <a:sym typeface="Arial"/>
            </a:endParaRPr>
          </a:p>
        </p:txBody>
      </p:sp>
      <p:grpSp>
        <p:nvGrpSpPr>
          <p:cNvPr id="81" name="Google Shape;81;p2"/>
          <p:cNvGrpSpPr/>
          <p:nvPr/>
        </p:nvGrpSpPr>
        <p:grpSpPr>
          <a:xfrm rot="-599842">
            <a:off x="678217" y="3498898"/>
            <a:ext cx="943633" cy="1118213"/>
            <a:chOff x="822481" y="2927632"/>
            <a:chExt cx="943648" cy="1118231"/>
          </a:xfrm>
        </p:grpSpPr>
        <p:cxnSp>
          <p:nvCxnSpPr>
            <p:cNvPr id="82" name="Google Shape;82;p2"/>
            <p:cNvCxnSpPr/>
            <p:nvPr/>
          </p:nvCxnSpPr>
          <p:spPr>
            <a:xfrm rot="-5400000" flipH="1">
              <a:off x="1177830" y="3457563"/>
              <a:ext cx="605700" cy="570900"/>
            </a:xfrm>
            <a:prstGeom prst="straightConnector1">
              <a:avLst/>
            </a:prstGeom>
            <a:noFill/>
            <a:ln w="38100" cap="flat" cmpd="sng">
              <a:solidFill>
                <a:srgbClr val="125ACB"/>
              </a:solidFill>
              <a:prstDash val="solid"/>
              <a:round/>
              <a:headEnd type="none" w="sm" len="sm"/>
              <a:tailEnd type="none" w="sm" len="sm"/>
            </a:ln>
            <a:effectLst>
              <a:outerShdw blurRad="40000" dist="23000" dir="5400000" rotWithShape="0">
                <a:srgbClr val="000000">
                  <a:alpha val="33330"/>
                </a:srgbClr>
              </a:outerShdw>
            </a:effectLst>
          </p:spPr>
        </p:cxnSp>
        <p:cxnSp>
          <p:nvCxnSpPr>
            <p:cNvPr id="83" name="Google Shape;83;p2"/>
            <p:cNvCxnSpPr/>
            <p:nvPr/>
          </p:nvCxnSpPr>
          <p:spPr>
            <a:xfrm rot="5400000" flipH="1">
              <a:off x="1259385" y="3376184"/>
              <a:ext cx="17400" cy="145500"/>
            </a:xfrm>
            <a:prstGeom prst="straightConnector1">
              <a:avLst/>
            </a:prstGeom>
            <a:noFill/>
            <a:ln w="38100" cap="flat" cmpd="sng">
              <a:solidFill>
                <a:srgbClr val="125ACB"/>
              </a:solidFill>
              <a:prstDash val="solid"/>
              <a:round/>
              <a:headEnd type="none" w="sm" len="sm"/>
              <a:tailEnd type="none" w="sm" len="sm"/>
            </a:ln>
            <a:effectLst>
              <a:outerShdw blurRad="40000" dist="23000" dir="5400000" rotWithShape="0">
                <a:srgbClr val="000000">
                  <a:alpha val="33330"/>
                </a:srgbClr>
              </a:outerShdw>
            </a:effectLst>
          </p:spPr>
        </p:cxnSp>
        <p:cxnSp>
          <p:nvCxnSpPr>
            <p:cNvPr id="84" name="Google Shape;84;p2"/>
            <p:cNvCxnSpPr/>
            <p:nvPr/>
          </p:nvCxnSpPr>
          <p:spPr>
            <a:xfrm rot="-5400000" flipH="1">
              <a:off x="816631" y="2933482"/>
              <a:ext cx="530100" cy="518400"/>
            </a:xfrm>
            <a:prstGeom prst="straightConnector1">
              <a:avLst/>
            </a:prstGeom>
            <a:noFill/>
            <a:ln w="38100" cap="flat" cmpd="sng">
              <a:solidFill>
                <a:srgbClr val="125ACB"/>
              </a:solidFill>
              <a:prstDash val="solid"/>
              <a:round/>
              <a:headEnd type="none" w="sm" len="sm"/>
              <a:tailEnd type="none" w="sm" len="sm"/>
            </a:ln>
            <a:effectLst>
              <a:outerShdw blurRad="40000" dist="23000" dir="5400000" rotWithShape="0">
                <a:srgbClr val="000000">
                  <a:alpha val="33330"/>
                </a:srgbClr>
              </a:outerShdw>
            </a:effectLst>
          </p:spPr>
        </p:cxn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14"/>
          <p:cNvSpPr txBox="1">
            <a:spLocks noGrp="1"/>
          </p:cNvSpPr>
          <p:nvPr>
            <p:ph type="title"/>
          </p:nvPr>
        </p:nvSpPr>
        <p:spPr>
          <a:xfrm>
            <a:off x="623888" y="1709739"/>
            <a:ext cx="7886700" cy="2852737"/>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Assignment</a:t>
            </a:r>
            <a:endParaRPr/>
          </a:p>
        </p:txBody>
      </p:sp>
      <p:sp>
        <p:nvSpPr>
          <p:cNvPr id="213" name="Google Shape;213;p14"/>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54000" bIns="45700" anchor="t" anchorCtr="0">
            <a:noAutofit/>
          </a:bodyPr>
          <a:lstStyle/>
          <a:p>
            <a:pPr marL="0" lvl="0" indent="0" algn="l" rtl="0">
              <a:lnSpc>
                <a:spcPct val="100000"/>
              </a:lnSpc>
              <a:spcBef>
                <a:spcPts val="0"/>
              </a:spcBef>
              <a:spcAft>
                <a:spcPts val="0"/>
              </a:spcAft>
              <a:buSzPts val="2160"/>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15"/>
          <p:cNvSpPr txBox="1">
            <a:spLocks noGrp="1"/>
          </p:cNvSpPr>
          <p:nvPr>
            <p:ph type="body" idx="1"/>
          </p:nvPr>
        </p:nvSpPr>
        <p:spPr>
          <a:xfrm>
            <a:off x="290512" y="998204"/>
            <a:ext cx="8510700" cy="4731000"/>
          </a:xfrm>
          <a:prstGeom prst="rect">
            <a:avLst/>
          </a:prstGeom>
          <a:noFill/>
          <a:ln>
            <a:noFill/>
          </a:ln>
        </p:spPr>
        <p:txBody>
          <a:bodyPr spcFirstLastPara="1" wrap="square" lIns="91425" tIns="45700" rIns="54000" bIns="45700" anchor="t" anchorCtr="0">
            <a:normAutofit lnSpcReduction="20000"/>
          </a:bodyPr>
          <a:lstStyle/>
          <a:p>
            <a:pPr marL="457200" lvl="0" indent="-365172" algn="l" rtl="0">
              <a:lnSpc>
                <a:spcPct val="100000"/>
              </a:lnSpc>
              <a:spcBef>
                <a:spcPts val="0"/>
              </a:spcBef>
              <a:spcAft>
                <a:spcPts val="0"/>
              </a:spcAft>
              <a:buSzPts val="2150"/>
              <a:buChar char="▪"/>
            </a:pPr>
            <a:r>
              <a:rPr lang="en-US" sz="2150"/>
              <a:t>Download the dataset here: </a:t>
            </a:r>
            <a:r>
              <a:rPr lang="en-US" sz="2150" u="sng">
                <a:solidFill>
                  <a:schemeClr val="hlink"/>
                </a:solidFill>
                <a:hlinkClick r:id="rId3"/>
              </a:rPr>
              <a:t>https://zenodo.org/records/14073311</a:t>
            </a:r>
            <a:r>
              <a:rPr lang="en-US" sz="2150"/>
              <a:t> (active measurements)</a:t>
            </a:r>
            <a:br>
              <a:rPr lang="en-US" sz="2150"/>
            </a:br>
            <a:r>
              <a:rPr lang="en-US" sz="2150" u="sng">
                <a:solidFill>
                  <a:schemeClr val="hlink"/>
                </a:solidFill>
                <a:hlinkClick r:id="rId4"/>
              </a:rPr>
              <a:t>https://zenodo.org/records/17208871</a:t>
            </a:r>
            <a:r>
              <a:rPr lang="en-US" sz="2150"/>
              <a:t> (passive measurements) </a:t>
            </a:r>
            <a:endParaRPr sz="2150"/>
          </a:p>
          <a:p>
            <a:pPr marL="457200" lvl="0" indent="-365172" algn="l" rtl="0">
              <a:lnSpc>
                <a:spcPct val="100000"/>
              </a:lnSpc>
              <a:spcBef>
                <a:spcPts val="0"/>
              </a:spcBef>
              <a:spcAft>
                <a:spcPts val="0"/>
              </a:spcAft>
              <a:buSzPts val="2150"/>
              <a:buChar char="▪"/>
            </a:pPr>
            <a:r>
              <a:rPr lang="en-US" sz="2150"/>
              <a:t>Important complementary material:</a:t>
            </a:r>
            <a:endParaRPr sz="2150"/>
          </a:p>
          <a:p>
            <a:pPr marL="914400" lvl="1" indent="-365172" algn="l" rtl="0">
              <a:lnSpc>
                <a:spcPct val="100000"/>
              </a:lnSpc>
              <a:spcBef>
                <a:spcPts val="0"/>
              </a:spcBef>
              <a:spcAft>
                <a:spcPts val="0"/>
              </a:spcAft>
              <a:buSzPts val="2150"/>
              <a:buChar char="−"/>
            </a:pPr>
            <a:r>
              <a:rPr lang="en-US" sz="2150"/>
              <a:t>Article: G. Caso et al., "The Chronicles of 5G Non-Standalone: An Empirical Analysis of Performance and Service Evolution,"  IEEE Open Journal of the Communications Society(IEEE OJ-COMS), pp. 1-21, 2024</a:t>
            </a:r>
            <a:br>
              <a:rPr lang="en-US" sz="2150"/>
            </a:br>
            <a:r>
              <a:rPr lang="en-US" sz="2150"/>
              <a:t>(</a:t>
            </a:r>
            <a:r>
              <a:rPr lang="en-US" sz="2150" u="sng">
                <a:solidFill>
                  <a:schemeClr val="hlink"/>
                </a:solidFill>
                <a:hlinkClick r:id="rId5"/>
              </a:rPr>
              <a:t>https://ieeexplore.ieee.org/document/10753472</a:t>
            </a:r>
            <a:r>
              <a:rPr lang="en-US" sz="2150"/>
              <a:t>)</a:t>
            </a:r>
            <a:endParaRPr sz="2150"/>
          </a:p>
          <a:p>
            <a:pPr marL="914400" lvl="1" indent="-365172" algn="l" rtl="0">
              <a:lnSpc>
                <a:spcPct val="100000"/>
              </a:lnSpc>
              <a:spcBef>
                <a:spcPts val="0"/>
              </a:spcBef>
              <a:spcAft>
                <a:spcPts val="0"/>
              </a:spcAft>
              <a:buSzPts val="2150"/>
              <a:buChar char="−"/>
            </a:pPr>
            <a:r>
              <a:rPr lang="en-US" sz="2150"/>
              <a:t>Check the description file for a complete list of all available features </a:t>
            </a:r>
            <a:endParaRPr sz="2150"/>
          </a:p>
          <a:p>
            <a:pPr marL="914400" lvl="1" indent="-365172" algn="l" rtl="0">
              <a:lnSpc>
                <a:spcPct val="100000"/>
              </a:lnSpc>
              <a:spcBef>
                <a:spcPts val="0"/>
              </a:spcBef>
              <a:spcAft>
                <a:spcPts val="0"/>
              </a:spcAft>
              <a:buSzPts val="2150"/>
              <a:buChar char="−"/>
            </a:pPr>
            <a:r>
              <a:rPr lang="en-US" sz="2150"/>
              <a:t>Description of the features </a:t>
            </a:r>
            <a:r>
              <a:rPr lang="en-US" sz="2150" u="sng">
                <a:solidFill>
                  <a:schemeClr val="hlink"/>
                </a:solidFill>
                <a:hlinkClick r:id="rId6"/>
              </a:rPr>
              <a:t>https://zenodo.org/records/8224890/files/description.pdf?download=1</a:t>
            </a:r>
            <a:r>
              <a:rPr lang="en-US" sz="2150"/>
              <a:t> </a:t>
            </a:r>
            <a:endParaRPr sz="2150"/>
          </a:p>
        </p:txBody>
      </p:sp>
      <p:sp>
        <p:nvSpPr>
          <p:cNvPr id="219" name="Google Shape;219;p15"/>
          <p:cNvSpPr txBox="1">
            <a:spLocks noGrp="1"/>
          </p:cNvSpPr>
          <p:nvPr>
            <p:ph type="title"/>
          </p:nvPr>
        </p:nvSpPr>
        <p:spPr>
          <a:xfrm>
            <a:off x="312738" y="127000"/>
            <a:ext cx="8797800" cy="561900"/>
          </a:xfrm>
          <a:prstGeom prst="rect">
            <a:avLst/>
          </a:prstGeom>
          <a:noFill/>
          <a:ln>
            <a:noFill/>
          </a:ln>
        </p:spPr>
        <p:txBody>
          <a:bodyPr spcFirstLastPara="1" wrap="square" lIns="19050" tIns="19050" rIns="19050" bIns="19050" anchor="t" anchorCtr="0">
            <a:normAutofit/>
          </a:bodyPr>
          <a:lstStyle/>
          <a:p>
            <a:pPr marL="0" lvl="0" indent="0" algn="l" rtl="0">
              <a:lnSpc>
                <a:spcPct val="80000"/>
              </a:lnSpc>
              <a:spcBef>
                <a:spcPts val="0"/>
              </a:spcBef>
              <a:spcAft>
                <a:spcPts val="0"/>
              </a:spcAft>
              <a:buSzPts val="1400"/>
              <a:buNone/>
            </a:pPr>
            <a:r>
              <a:rPr lang="en-US"/>
              <a:t>How to access the dataset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7"/>
          <p:cNvSpPr txBox="1">
            <a:spLocks noGrp="1"/>
          </p:cNvSpPr>
          <p:nvPr>
            <p:ph type="title"/>
          </p:nvPr>
        </p:nvSpPr>
        <p:spPr>
          <a:xfrm>
            <a:off x="312738" y="127000"/>
            <a:ext cx="8797925" cy="561975"/>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What to evaluate</a:t>
            </a:r>
            <a:endParaRPr/>
          </a:p>
        </p:txBody>
      </p:sp>
      <p:sp>
        <p:nvSpPr>
          <p:cNvPr id="225" name="Google Shape;225;p17"/>
          <p:cNvSpPr txBox="1">
            <a:spLocks noGrp="1"/>
          </p:cNvSpPr>
          <p:nvPr>
            <p:ph type="body" idx="1"/>
          </p:nvPr>
        </p:nvSpPr>
        <p:spPr>
          <a:xfrm>
            <a:off x="237067" y="866775"/>
            <a:ext cx="8729134" cy="5648325"/>
          </a:xfrm>
          <a:prstGeom prst="rect">
            <a:avLst/>
          </a:prstGeom>
          <a:noFill/>
          <a:ln>
            <a:noFill/>
          </a:ln>
        </p:spPr>
        <p:txBody>
          <a:bodyPr spcFirstLastPara="1" wrap="square" lIns="91425" tIns="45700" rIns="54000" bIns="45700" anchor="t" anchorCtr="0">
            <a:noAutofit/>
          </a:bodyPr>
          <a:lstStyle/>
          <a:p>
            <a:pPr marL="342900" lvl="0" indent="-342900" algn="l" rtl="0">
              <a:lnSpc>
                <a:spcPct val="100000"/>
              </a:lnSpc>
              <a:spcBef>
                <a:spcPts val="0"/>
              </a:spcBef>
              <a:spcAft>
                <a:spcPts val="0"/>
              </a:spcAft>
              <a:buSzPts val="2880"/>
              <a:buChar char="▪"/>
            </a:pPr>
            <a:r>
              <a:rPr lang="en-US" sz="2400" dirty="0"/>
              <a:t>Coverage and performance analysis</a:t>
            </a:r>
            <a:endParaRPr dirty="0"/>
          </a:p>
          <a:p>
            <a:pPr marL="742950" lvl="1" indent="-285750" algn="l" rtl="0">
              <a:lnSpc>
                <a:spcPct val="100000"/>
              </a:lnSpc>
              <a:spcBef>
                <a:spcPts val="0"/>
              </a:spcBef>
              <a:spcAft>
                <a:spcPts val="0"/>
              </a:spcAft>
              <a:buSzPts val="2000"/>
              <a:buFont typeface="Noto Sans Symbols"/>
              <a:buChar char="▪"/>
            </a:pPr>
            <a:r>
              <a:rPr lang="en-US" sz="2000" b="0" i="0" u="none" strike="noStrike" dirty="0">
                <a:solidFill>
                  <a:srgbClr val="000000"/>
                </a:solidFill>
                <a:latin typeface="Calibri"/>
                <a:ea typeface="Calibri"/>
                <a:cs typeface="Calibri"/>
                <a:sym typeface="Calibri"/>
              </a:rPr>
              <a:t>Given a selected number of different (sub-)campaigns, compare the coverage and/or performance </a:t>
            </a:r>
            <a:r>
              <a:rPr lang="en-US" sz="2000" dirty="0">
                <a:solidFill>
                  <a:srgbClr val="000000"/>
                </a:solidFill>
                <a:latin typeface="Calibri"/>
                <a:ea typeface="Calibri"/>
                <a:cs typeface="Calibri"/>
                <a:sym typeface="Calibri"/>
              </a:rPr>
              <a:t>of</a:t>
            </a:r>
            <a:r>
              <a:rPr lang="en-US" sz="2000" b="0" i="0" u="none" strike="noStrike" dirty="0">
                <a:solidFill>
                  <a:srgbClr val="000000"/>
                </a:solidFill>
                <a:latin typeface="Calibri"/>
                <a:ea typeface="Calibri"/>
                <a:cs typeface="Calibri"/>
                <a:sym typeface="Calibri"/>
              </a:rPr>
              <a:t> different operators</a:t>
            </a:r>
            <a:r>
              <a:rPr lang="en-US" sz="2000" dirty="0">
                <a:solidFill>
                  <a:srgbClr val="000000"/>
                </a:solidFill>
                <a:latin typeface="Calibri"/>
                <a:ea typeface="Calibri"/>
                <a:cs typeface="Calibri"/>
                <a:sym typeface="Calibri"/>
              </a:rPr>
              <a:t> (further dissect per frequency </a:t>
            </a:r>
            <a:r>
              <a:rPr lang="en-US" sz="2000">
                <a:solidFill>
                  <a:srgbClr val="000000"/>
                </a:solidFill>
                <a:latin typeface="Calibri"/>
                <a:ea typeface="Calibri"/>
                <a:cs typeface="Calibri"/>
                <a:sym typeface="Calibri"/>
              </a:rPr>
              <a:t>band)</a:t>
            </a:r>
            <a:endParaRPr sz="2000" dirty="0">
              <a:solidFill>
                <a:srgbClr val="000000"/>
              </a:solidFill>
              <a:latin typeface="Calibri"/>
              <a:ea typeface="Calibri"/>
              <a:cs typeface="Calibri"/>
              <a:sym typeface="Calibri"/>
            </a:endParaRPr>
          </a:p>
          <a:p>
            <a:pPr marL="742950" lvl="1" indent="-285750" algn="l" rtl="0">
              <a:lnSpc>
                <a:spcPct val="100000"/>
              </a:lnSpc>
              <a:spcBef>
                <a:spcPts val="0"/>
              </a:spcBef>
              <a:spcAft>
                <a:spcPts val="0"/>
              </a:spcAft>
              <a:buSzPts val="2000"/>
              <a:buFont typeface="Noto Sans Symbols"/>
              <a:buChar char="▪"/>
            </a:pPr>
            <a:r>
              <a:rPr lang="en-US" sz="2000" b="0" i="0" u="none" strike="noStrike" dirty="0">
                <a:solidFill>
                  <a:srgbClr val="000000"/>
                </a:solidFill>
                <a:latin typeface="Calibri"/>
                <a:ea typeface="Calibri"/>
                <a:cs typeface="Calibri"/>
                <a:sym typeface="Calibri"/>
              </a:rPr>
              <a:t>Given two or more sub-campaigns at the same location (e.g., repetitions of indoor/outdoor campaigns), show how the coverage and/or performance changes over time. </a:t>
            </a:r>
            <a:endParaRPr sz="2000" dirty="0">
              <a:solidFill>
                <a:srgbClr val="000000"/>
              </a:solidFill>
              <a:latin typeface="Calibri"/>
              <a:ea typeface="Calibri"/>
              <a:cs typeface="Calibri"/>
              <a:sym typeface="Calibri"/>
            </a:endParaRPr>
          </a:p>
          <a:p>
            <a:pPr marL="742950" lvl="1" indent="-285750" algn="l" rtl="0">
              <a:lnSpc>
                <a:spcPct val="100000"/>
              </a:lnSpc>
              <a:spcBef>
                <a:spcPts val="0"/>
              </a:spcBef>
              <a:spcAft>
                <a:spcPts val="0"/>
              </a:spcAft>
              <a:buSzPts val="2000"/>
              <a:buFont typeface="Noto Sans Symbols"/>
              <a:buChar char="▪"/>
            </a:pPr>
            <a:r>
              <a:rPr lang="en-US" sz="2000" dirty="0">
                <a:solidFill>
                  <a:srgbClr val="000000"/>
                </a:solidFill>
                <a:latin typeface="Calibri"/>
                <a:ea typeface="Calibri"/>
                <a:cs typeface="Calibri"/>
                <a:sym typeface="Calibri"/>
              </a:rPr>
              <a:t>Given a single operator, compare the coverage </a:t>
            </a:r>
            <a:r>
              <a:rPr lang="en-US" sz="2000" b="0" i="0" u="none" strike="noStrike" dirty="0">
                <a:solidFill>
                  <a:srgbClr val="000000"/>
                </a:solidFill>
                <a:latin typeface="Calibri"/>
                <a:ea typeface="Calibri"/>
                <a:cs typeface="Calibri"/>
                <a:sym typeface="Calibri"/>
              </a:rPr>
              <a:t>and/or performance </a:t>
            </a:r>
            <a:r>
              <a:rPr lang="en-US" sz="2000" dirty="0">
                <a:solidFill>
                  <a:srgbClr val="000000"/>
                </a:solidFill>
                <a:latin typeface="Calibri"/>
                <a:ea typeface="Calibri"/>
                <a:cs typeface="Calibri"/>
                <a:sym typeface="Calibri"/>
              </a:rPr>
              <a:t>across different locations or scenarios. HINT: Particularly interesting for OD campaigns</a:t>
            </a:r>
            <a:endParaRPr sz="2000" dirty="0">
              <a:solidFill>
                <a:srgbClr val="000000"/>
              </a:solidFill>
              <a:latin typeface="Calibri"/>
              <a:ea typeface="Calibri"/>
              <a:cs typeface="Calibri"/>
              <a:sym typeface="Calibri"/>
            </a:endParaRPr>
          </a:p>
          <a:p>
            <a:pPr marL="457200" lvl="0" indent="-355600" algn="l" rtl="0">
              <a:lnSpc>
                <a:spcPct val="100000"/>
              </a:lnSpc>
              <a:spcBef>
                <a:spcPts val="0"/>
              </a:spcBef>
              <a:spcAft>
                <a:spcPts val="0"/>
              </a:spcAft>
              <a:buClr>
                <a:srgbClr val="000000"/>
              </a:buClr>
              <a:buSzPts val="2000"/>
              <a:buFont typeface="Calibri"/>
              <a:buChar char="▪"/>
            </a:pPr>
            <a:r>
              <a:rPr lang="en-US" sz="2000" dirty="0">
                <a:solidFill>
                  <a:srgbClr val="000000"/>
                </a:solidFill>
                <a:latin typeface="Calibri"/>
                <a:ea typeface="Calibri"/>
                <a:cs typeface="Calibri"/>
                <a:sym typeface="Calibri"/>
              </a:rPr>
              <a:t>Incorporate 2 of the 3 items above in your assignment</a:t>
            </a:r>
            <a:endParaRPr sz="2000" dirty="0">
              <a:solidFill>
                <a:srgbClr val="000000"/>
              </a:solidFill>
              <a:latin typeface="Calibri"/>
              <a:ea typeface="Calibri"/>
              <a:cs typeface="Calibri"/>
              <a:sym typeface="Calibri"/>
            </a:endParaRPr>
          </a:p>
          <a:p>
            <a:pPr marL="482600" lvl="1" indent="0" algn="l" rtl="0">
              <a:lnSpc>
                <a:spcPct val="100000"/>
              </a:lnSpc>
              <a:spcBef>
                <a:spcPts val="0"/>
              </a:spcBef>
              <a:spcAft>
                <a:spcPts val="0"/>
              </a:spcAft>
              <a:buClr>
                <a:srgbClr val="000000"/>
              </a:buClr>
              <a:buSzPts val="2000"/>
              <a:buNone/>
            </a:pPr>
            <a:endParaRPr sz="2000" b="1" dirty="0">
              <a:solidFill>
                <a:schemeClr val="dk2"/>
              </a:solidFill>
              <a:latin typeface="Calibri"/>
              <a:ea typeface="Calibri"/>
              <a:cs typeface="Calibri"/>
              <a:sym typeface="Calibri"/>
            </a:endParaRPr>
          </a:p>
          <a:p>
            <a:pPr marL="482600" lvl="1" indent="0" algn="l" rtl="0">
              <a:lnSpc>
                <a:spcPct val="100000"/>
              </a:lnSpc>
              <a:spcBef>
                <a:spcPts val="0"/>
              </a:spcBef>
              <a:spcAft>
                <a:spcPts val="0"/>
              </a:spcAft>
              <a:buClr>
                <a:srgbClr val="000000"/>
              </a:buClr>
              <a:buSzPts val="2000"/>
              <a:buNone/>
            </a:pPr>
            <a:r>
              <a:rPr lang="en-US" sz="2000" b="1" dirty="0">
                <a:solidFill>
                  <a:schemeClr val="dk2"/>
                </a:solidFill>
                <a:latin typeface="Calibri"/>
                <a:ea typeface="Calibri"/>
                <a:cs typeface="Calibri"/>
                <a:sym typeface="Calibri"/>
              </a:rPr>
              <a:t>Make sure to carry out statistically significance tests among different groups! </a:t>
            </a:r>
            <a:endParaRPr sz="2400" b="1" dirty="0">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g2865b827597_0_116"/>
          <p:cNvSpPr txBox="1">
            <a:spLocks noGrp="1"/>
          </p:cNvSpPr>
          <p:nvPr>
            <p:ph type="title"/>
          </p:nvPr>
        </p:nvSpPr>
        <p:spPr>
          <a:xfrm>
            <a:off x="312738" y="127000"/>
            <a:ext cx="8797800" cy="561900"/>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Contact Points</a:t>
            </a:r>
            <a:endParaRPr/>
          </a:p>
        </p:txBody>
      </p:sp>
      <p:sp>
        <p:nvSpPr>
          <p:cNvPr id="231" name="Google Shape;231;g2865b827597_0_116"/>
          <p:cNvSpPr txBox="1">
            <a:spLocks noGrp="1"/>
          </p:cNvSpPr>
          <p:nvPr>
            <p:ph type="body" idx="1"/>
          </p:nvPr>
        </p:nvSpPr>
        <p:spPr>
          <a:xfrm>
            <a:off x="237067" y="866775"/>
            <a:ext cx="8729100" cy="5648400"/>
          </a:xfrm>
          <a:prstGeom prst="rect">
            <a:avLst/>
          </a:prstGeom>
          <a:noFill/>
          <a:ln>
            <a:noFill/>
          </a:ln>
        </p:spPr>
        <p:txBody>
          <a:bodyPr spcFirstLastPara="1" wrap="square" lIns="91425" tIns="45700" rIns="54000" bIns="45700" anchor="t" anchorCtr="0">
            <a:noAutofit/>
          </a:bodyPr>
          <a:lstStyle/>
          <a:p>
            <a:pPr marL="457200" lvl="0" indent="-441960" algn="l" rtl="0">
              <a:lnSpc>
                <a:spcPct val="115000"/>
              </a:lnSpc>
              <a:spcBef>
                <a:spcPts val="0"/>
              </a:spcBef>
              <a:spcAft>
                <a:spcPts val="0"/>
              </a:spcAft>
              <a:buSzPts val="3360"/>
              <a:buChar char="▪"/>
            </a:pPr>
            <a:r>
              <a:rPr lang="en-US" sz="2200" u="sng">
                <a:solidFill>
                  <a:schemeClr val="hlink"/>
                </a:solidFill>
                <a:hlinkClick r:id="rId3"/>
              </a:rPr>
              <a:t>ozgua@ifi.uio.no</a:t>
            </a:r>
            <a:endParaRPr/>
          </a:p>
          <a:p>
            <a:pPr marL="457200" lvl="0" indent="-441960" algn="l" rtl="0">
              <a:lnSpc>
                <a:spcPct val="115000"/>
              </a:lnSpc>
              <a:spcBef>
                <a:spcPts val="0"/>
              </a:spcBef>
              <a:spcAft>
                <a:spcPts val="0"/>
              </a:spcAft>
              <a:buSzPts val="3360"/>
              <a:buChar char="▪"/>
            </a:pPr>
            <a:r>
              <a:rPr lang="en-US" sz="2200" u="sng">
                <a:solidFill>
                  <a:schemeClr val="hlink"/>
                </a:solidFill>
                <a:hlinkClick r:id="rId4"/>
              </a:rPr>
              <a:t>konstako@ifi.uio.no</a:t>
            </a:r>
            <a:r>
              <a:rPr lang="en-US" sz="2200"/>
              <a:t> </a:t>
            </a:r>
            <a:endParaRPr/>
          </a:p>
          <a:p>
            <a:pPr marL="0" lvl="0" indent="0" algn="l" rtl="0">
              <a:lnSpc>
                <a:spcPct val="100000"/>
              </a:lnSpc>
              <a:spcBef>
                <a:spcPts val="2400"/>
              </a:spcBef>
              <a:spcAft>
                <a:spcPts val="0"/>
              </a:spcAft>
              <a:buSzPts val="2880"/>
              <a:buNone/>
            </a:pP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3"/>
          <p:cNvSpPr txBox="1">
            <a:spLocks noGrp="1"/>
          </p:cNvSpPr>
          <p:nvPr>
            <p:ph type="title"/>
          </p:nvPr>
        </p:nvSpPr>
        <p:spPr>
          <a:xfrm>
            <a:off x="312738" y="127000"/>
            <a:ext cx="8797925" cy="561975"/>
          </a:xfrm>
          <a:prstGeom prst="rect">
            <a:avLst/>
          </a:prstGeom>
          <a:noFill/>
          <a:ln>
            <a:noFill/>
          </a:ln>
        </p:spPr>
        <p:txBody>
          <a:bodyPr spcFirstLastPara="1" wrap="square" lIns="19050" tIns="19050" rIns="19050" bIns="19050" anchor="t" anchorCtr="0">
            <a:normAutofit/>
          </a:bodyPr>
          <a:lstStyle/>
          <a:p>
            <a:pPr marL="0" lvl="0" indent="0" algn="l" rtl="0">
              <a:lnSpc>
                <a:spcPct val="80000"/>
              </a:lnSpc>
              <a:spcBef>
                <a:spcPts val="0"/>
              </a:spcBef>
              <a:spcAft>
                <a:spcPts val="0"/>
              </a:spcAft>
              <a:buSzPts val="1400"/>
              <a:buNone/>
            </a:pPr>
            <a:r>
              <a:rPr lang="en-US"/>
              <a:t>5G NSA field trials and testing</a:t>
            </a:r>
            <a:endParaRPr/>
          </a:p>
        </p:txBody>
      </p:sp>
      <p:sp>
        <p:nvSpPr>
          <p:cNvPr id="90" name="Google Shape;90;p3"/>
          <p:cNvSpPr txBox="1">
            <a:spLocks noGrp="1"/>
          </p:cNvSpPr>
          <p:nvPr>
            <p:ph type="body" idx="4294967295"/>
          </p:nvPr>
        </p:nvSpPr>
        <p:spPr>
          <a:xfrm>
            <a:off x="191910" y="1227006"/>
            <a:ext cx="8466600" cy="3371400"/>
          </a:xfrm>
          <a:prstGeom prst="rect">
            <a:avLst/>
          </a:prstGeom>
          <a:noFill/>
          <a:ln>
            <a:noFill/>
          </a:ln>
        </p:spPr>
        <p:txBody>
          <a:bodyPr spcFirstLastPara="1" wrap="square" lIns="19050" tIns="19050" rIns="19050" bIns="19050" anchor="t" anchorCtr="0">
            <a:normAutofit fontScale="85000" lnSpcReduction="20000"/>
          </a:bodyPr>
          <a:lstStyle/>
          <a:p>
            <a:pPr marL="342900" lvl="0" indent="-353568" algn="l" rtl="0">
              <a:lnSpc>
                <a:spcPct val="100000"/>
              </a:lnSpc>
              <a:spcBef>
                <a:spcPts val="1688"/>
              </a:spcBef>
              <a:spcAft>
                <a:spcPts val="0"/>
              </a:spcAft>
              <a:buSzPct val="80000"/>
              <a:buFont typeface="Noto Sans Symbols"/>
              <a:buChar char="⮚"/>
            </a:pPr>
            <a:r>
              <a:rPr lang="en-US"/>
              <a:t>5G Non-Standalone (NSA) is being largely adopted for the rollout of 5G networks</a:t>
            </a:r>
            <a:br>
              <a:rPr lang="en-US"/>
            </a:br>
            <a:endParaRPr/>
          </a:p>
          <a:p>
            <a:pPr marL="342900" lvl="0" indent="-353568" algn="l" rtl="0">
              <a:lnSpc>
                <a:spcPct val="100000"/>
              </a:lnSpc>
              <a:spcBef>
                <a:spcPts val="0"/>
              </a:spcBef>
              <a:spcAft>
                <a:spcPts val="0"/>
              </a:spcAft>
              <a:buSzPct val="80000"/>
              <a:buFont typeface="Noto Sans Symbols"/>
              <a:buChar char="⮚"/>
            </a:pPr>
            <a:r>
              <a:rPr lang="en-US"/>
              <a:t>It is key to investigate how 5G NSA performs in the wild</a:t>
            </a:r>
            <a:endParaRPr/>
          </a:p>
          <a:p>
            <a:pPr marL="342900" lvl="0" indent="-232664" algn="l" rtl="0">
              <a:lnSpc>
                <a:spcPct val="100000"/>
              </a:lnSpc>
              <a:spcBef>
                <a:spcPts val="0"/>
              </a:spcBef>
              <a:spcAft>
                <a:spcPts val="0"/>
              </a:spcAft>
              <a:buSzPct val="80000"/>
              <a:buFont typeface="Noto Sans Symbols"/>
              <a:buNone/>
            </a:pPr>
            <a:endParaRPr/>
          </a:p>
          <a:p>
            <a:pPr marL="342900" lvl="0" indent="-353568" algn="l" rtl="0">
              <a:lnSpc>
                <a:spcPct val="100000"/>
              </a:lnSpc>
              <a:spcBef>
                <a:spcPts val="1688"/>
              </a:spcBef>
              <a:spcAft>
                <a:spcPts val="0"/>
              </a:spcAft>
              <a:buSzPct val="80000"/>
              <a:buFont typeface="Noto Sans Symbols"/>
              <a:buChar char="⮚"/>
            </a:pPr>
            <a:r>
              <a:rPr lang="en-US"/>
              <a:t>Large-scale measurement campaign on 5G NSA deployments in Rome, Italy</a:t>
            </a:r>
            <a:br>
              <a:rPr lang="en-US"/>
            </a:br>
            <a:endParaRPr/>
          </a:p>
          <a:p>
            <a:pPr marL="342900" lvl="0" indent="-353568" algn="l" rtl="0">
              <a:lnSpc>
                <a:spcPct val="100000"/>
              </a:lnSpc>
              <a:spcBef>
                <a:spcPts val="0"/>
              </a:spcBef>
              <a:spcAft>
                <a:spcPts val="0"/>
              </a:spcAft>
              <a:buSzPct val="80000"/>
              <a:buFont typeface="Noto Sans Symbols"/>
              <a:buChar char="⮚"/>
            </a:pPr>
            <a:r>
              <a:rPr lang="en-US"/>
              <a:t>Empirical analysis of the 5G </a:t>
            </a:r>
            <a:r>
              <a:rPr lang="en-US" b="1" u="sng"/>
              <a:t>coverage</a:t>
            </a:r>
            <a:r>
              <a:rPr lang="en-US"/>
              <a:t> and </a:t>
            </a:r>
            <a:r>
              <a:rPr lang="en-US" b="1" u="sng"/>
              <a:t>performance</a:t>
            </a:r>
            <a:endParaRPr b="1" u="sng"/>
          </a:p>
          <a:p>
            <a:pPr marL="0" lvl="0" indent="0" algn="l" rtl="0">
              <a:lnSpc>
                <a:spcPct val="100000"/>
              </a:lnSpc>
              <a:spcBef>
                <a:spcPts val="0"/>
              </a:spcBef>
              <a:spcAft>
                <a:spcPts val="0"/>
              </a:spcAft>
              <a:buSzPct val="80000"/>
              <a:buFont typeface="Noto Sans Symbols"/>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4"/>
          <p:cNvSpPr txBox="1">
            <a:spLocks noGrp="1"/>
          </p:cNvSpPr>
          <p:nvPr>
            <p:ph type="title"/>
          </p:nvPr>
        </p:nvSpPr>
        <p:spPr>
          <a:xfrm>
            <a:off x="312738" y="127000"/>
            <a:ext cx="8797925" cy="561975"/>
          </a:xfrm>
          <a:prstGeom prst="rect">
            <a:avLst/>
          </a:prstGeom>
          <a:noFill/>
          <a:ln>
            <a:noFill/>
          </a:ln>
        </p:spPr>
        <p:txBody>
          <a:bodyPr spcFirstLastPara="1" wrap="square" lIns="19050" tIns="19050" rIns="19050" bIns="19050" anchor="t" anchorCtr="0">
            <a:normAutofit/>
          </a:bodyPr>
          <a:lstStyle/>
          <a:p>
            <a:pPr marL="0" lvl="0" indent="0" algn="l" rtl="0">
              <a:lnSpc>
                <a:spcPct val="80000"/>
              </a:lnSpc>
              <a:spcBef>
                <a:spcPts val="0"/>
              </a:spcBef>
              <a:spcAft>
                <a:spcPts val="0"/>
              </a:spcAft>
              <a:buSzPts val="1400"/>
              <a:buNone/>
            </a:pPr>
            <a:r>
              <a:rPr lang="en-US"/>
              <a:t>Measurement Setup and Campaign</a:t>
            </a:r>
            <a:endParaRPr/>
          </a:p>
        </p:txBody>
      </p:sp>
      <p:sp>
        <p:nvSpPr>
          <p:cNvPr id="96" name="Google Shape;96;p4"/>
          <p:cNvSpPr txBox="1">
            <a:spLocks noGrp="1"/>
          </p:cNvSpPr>
          <p:nvPr>
            <p:ph type="body" idx="1"/>
          </p:nvPr>
        </p:nvSpPr>
        <p:spPr>
          <a:xfrm>
            <a:off x="87975" y="961275"/>
            <a:ext cx="4806300" cy="4856700"/>
          </a:xfrm>
          <a:prstGeom prst="rect">
            <a:avLst/>
          </a:prstGeom>
          <a:noFill/>
          <a:ln>
            <a:noFill/>
          </a:ln>
        </p:spPr>
        <p:txBody>
          <a:bodyPr spcFirstLastPara="1" wrap="square" lIns="19050" tIns="19050" rIns="19050" bIns="19050" anchor="t" anchorCtr="0">
            <a:normAutofit fontScale="70000" lnSpcReduction="20000"/>
          </a:bodyPr>
          <a:lstStyle/>
          <a:p>
            <a:pPr marL="298088" lvl="0" indent="-267843" algn="l" rtl="0">
              <a:lnSpc>
                <a:spcPct val="100000"/>
              </a:lnSpc>
              <a:spcBef>
                <a:spcPts val="1688"/>
              </a:spcBef>
              <a:spcAft>
                <a:spcPts val="0"/>
              </a:spcAft>
              <a:buSzPct val="80000"/>
              <a:buFont typeface="Noto Sans Symbols"/>
              <a:buChar char="⮚"/>
            </a:pPr>
            <a:r>
              <a:rPr lang="en-US"/>
              <a:t>Four MNOs (Op1-Op4) offering 4G and 5G NSA connectivity in Rome, Italy</a:t>
            </a:r>
            <a:br>
              <a:rPr lang="en-US"/>
            </a:br>
            <a:endParaRPr/>
          </a:p>
          <a:p>
            <a:pPr marL="298088" lvl="0" indent="-267843" algn="l" rtl="0">
              <a:lnSpc>
                <a:spcPct val="100000"/>
              </a:lnSpc>
              <a:spcBef>
                <a:spcPts val="0"/>
              </a:spcBef>
              <a:spcAft>
                <a:spcPts val="0"/>
              </a:spcAft>
              <a:buSzPct val="80000"/>
              <a:buFont typeface="Noto Sans Symbols"/>
              <a:buChar char="⮚"/>
            </a:pPr>
            <a:r>
              <a:rPr lang="en-US"/>
              <a:t>Measurements period: 9 months  (March 2023 - November 2023)</a:t>
            </a:r>
            <a:br>
              <a:rPr lang="en-US"/>
            </a:br>
            <a:endParaRPr/>
          </a:p>
          <a:p>
            <a:pPr marL="298088" lvl="0" indent="-267843" algn="l" rtl="0">
              <a:lnSpc>
                <a:spcPct val="100000"/>
              </a:lnSpc>
              <a:spcBef>
                <a:spcPts val="0"/>
              </a:spcBef>
              <a:spcAft>
                <a:spcPts val="0"/>
              </a:spcAft>
              <a:buSzPct val="80000"/>
              <a:buFont typeface="Noto Sans Symbols"/>
              <a:buChar char="⮚"/>
            </a:pPr>
            <a:r>
              <a:rPr lang="en-US"/>
              <a:t>Campaign organized in “sub-campaigns”: different </a:t>
            </a:r>
            <a:r>
              <a:rPr lang="en-US" b="1"/>
              <a:t>days</a:t>
            </a:r>
            <a:r>
              <a:rPr lang="en-US"/>
              <a:t>, different </a:t>
            </a:r>
            <a:r>
              <a:rPr lang="en-US" b="1"/>
              <a:t>times</a:t>
            </a:r>
            <a:r>
              <a:rPr lang="en-US"/>
              <a:t> of the day and different </a:t>
            </a:r>
            <a:r>
              <a:rPr lang="en-US" b="1"/>
              <a:t>locations</a:t>
            </a:r>
            <a:r>
              <a:rPr lang="en-US"/>
              <a:t>  </a:t>
            </a:r>
            <a:br>
              <a:rPr lang="en-US"/>
            </a:br>
            <a:endParaRPr/>
          </a:p>
          <a:p>
            <a:pPr marL="298088" lvl="0" indent="-267843" algn="l" rtl="0">
              <a:lnSpc>
                <a:spcPct val="100000"/>
              </a:lnSpc>
              <a:spcBef>
                <a:spcPts val="0"/>
              </a:spcBef>
              <a:spcAft>
                <a:spcPts val="0"/>
              </a:spcAft>
              <a:buSzPct val="80000"/>
              <a:buFont typeface="Noto Sans Symbols"/>
              <a:buChar char="⮚"/>
            </a:pPr>
            <a:r>
              <a:rPr lang="en-US"/>
              <a:t>Three mobility scenarios:</a:t>
            </a:r>
            <a:endParaRPr/>
          </a:p>
          <a:p>
            <a:pPr marL="742950" lvl="1" indent="-251459" algn="l" rtl="0">
              <a:lnSpc>
                <a:spcPct val="100000"/>
              </a:lnSpc>
              <a:spcBef>
                <a:spcPts val="0"/>
              </a:spcBef>
              <a:spcAft>
                <a:spcPts val="0"/>
              </a:spcAft>
              <a:buSzPct val="75000"/>
              <a:buChar char="⮚"/>
            </a:pPr>
            <a:r>
              <a:rPr lang="en-US" u="sng"/>
              <a:t>Indoor Static (IS):</a:t>
            </a:r>
            <a:r>
              <a:rPr lang="en-US"/>
              <a:t> measurements indoor</a:t>
            </a:r>
            <a:endParaRPr/>
          </a:p>
          <a:p>
            <a:pPr marL="742950" lvl="1" indent="-251459" algn="l" rtl="0">
              <a:lnSpc>
                <a:spcPct val="100000"/>
              </a:lnSpc>
              <a:spcBef>
                <a:spcPts val="0"/>
              </a:spcBef>
              <a:spcAft>
                <a:spcPts val="0"/>
              </a:spcAft>
              <a:buSzPct val="75000"/>
              <a:buChar char="⮚"/>
            </a:pPr>
            <a:r>
              <a:rPr lang="en-US"/>
              <a:t>Outdoor Walking (OW): measurements while walking outdoor</a:t>
            </a:r>
            <a:endParaRPr/>
          </a:p>
          <a:p>
            <a:pPr marL="742950" lvl="1" indent="-251459" algn="l" rtl="0">
              <a:lnSpc>
                <a:spcPct val="100000"/>
              </a:lnSpc>
              <a:spcBef>
                <a:spcPts val="0"/>
              </a:spcBef>
              <a:spcAft>
                <a:spcPts val="0"/>
              </a:spcAft>
              <a:buSzPct val="75000"/>
              <a:buChar char="⮚"/>
            </a:pPr>
            <a:r>
              <a:rPr lang="en-US" u="sng"/>
              <a:t>Outdoor Driving (OD):</a:t>
            </a:r>
            <a:r>
              <a:rPr lang="en-US"/>
              <a:t> measurements while driving a car</a:t>
            </a:r>
            <a:endParaRPr/>
          </a:p>
        </p:txBody>
      </p:sp>
      <p:sp>
        <p:nvSpPr>
          <p:cNvPr id="97" name="Google Shape;97;p4"/>
          <p:cNvSpPr txBox="1"/>
          <p:nvPr/>
        </p:nvSpPr>
        <p:spPr>
          <a:xfrm>
            <a:off x="5403952" y="3356850"/>
            <a:ext cx="3185700" cy="1116000"/>
          </a:xfrm>
          <a:prstGeom prst="rect">
            <a:avLst/>
          </a:prstGeom>
          <a:noFill/>
          <a:ln>
            <a:noFill/>
          </a:ln>
        </p:spPr>
        <p:txBody>
          <a:bodyPr spcFirstLastPara="1" wrap="square" lIns="34275" tIns="34275" rIns="34275" bIns="34275" anchor="t" anchorCtr="0">
            <a:spAutoFit/>
          </a:bodyPr>
          <a:lstStyle/>
          <a:p>
            <a:pPr marL="0" marR="0" lvl="0" indent="0" algn="l" rtl="0">
              <a:lnSpc>
                <a:spcPct val="100000"/>
              </a:lnSpc>
              <a:spcBef>
                <a:spcPts val="0"/>
              </a:spcBef>
              <a:spcAft>
                <a:spcPts val="0"/>
              </a:spcAft>
              <a:buNone/>
            </a:pPr>
            <a:r>
              <a:rPr lang="en-US" sz="1700">
                <a:solidFill>
                  <a:schemeClr val="dk1"/>
                </a:solidFill>
                <a:latin typeface="Monda"/>
                <a:ea typeface="Monda"/>
                <a:cs typeface="Monda"/>
                <a:sym typeface="Monda"/>
              </a:rPr>
              <a:t>i. </a:t>
            </a:r>
            <a:r>
              <a:rPr lang="en-US" sz="1700" b="0" i="0" u="none" strike="noStrike" cap="none">
                <a:solidFill>
                  <a:schemeClr val="dk1"/>
                </a:solidFill>
                <a:latin typeface="Monda"/>
                <a:ea typeface="Monda"/>
                <a:cs typeface="Monda"/>
                <a:sym typeface="Monda"/>
              </a:rPr>
              <a:t>RF antenna </a:t>
            </a:r>
            <a:endParaRPr sz="1700" b="0" i="0" u="none" strike="noStrike" cap="none">
              <a:solidFill>
                <a:schemeClr val="dk1"/>
              </a:solidFill>
              <a:latin typeface="Monda"/>
              <a:ea typeface="Monda"/>
              <a:cs typeface="Monda"/>
              <a:sym typeface="Monda"/>
            </a:endParaRPr>
          </a:p>
          <a:p>
            <a:pPr marL="0" marR="0" lvl="0" indent="0" algn="l" rtl="0">
              <a:lnSpc>
                <a:spcPct val="100000"/>
              </a:lnSpc>
              <a:spcBef>
                <a:spcPts val="0"/>
              </a:spcBef>
              <a:spcAft>
                <a:spcPts val="0"/>
              </a:spcAft>
              <a:buNone/>
            </a:pPr>
            <a:r>
              <a:rPr lang="en-US" sz="1700">
                <a:solidFill>
                  <a:schemeClr val="dk1"/>
                </a:solidFill>
                <a:latin typeface="Monda"/>
                <a:ea typeface="Monda"/>
                <a:cs typeface="Monda"/>
                <a:sym typeface="Monda"/>
              </a:rPr>
              <a:t>ii. </a:t>
            </a:r>
            <a:r>
              <a:rPr lang="en-US" sz="1700" b="0" i="0" u="none" strike="noStrike" cap="none">
                <a:solidFill>
                  <a:schemeClr val="dk1"/>
                </a:solidFill>
                <a:latin typeface="Monda"/>
                <a:ea typeface="Monda"/>
                <a:cs typeface="Monda"/>
                <a:sym typeface="Monda"/>
              </a:rPr>
              <a:t>GPS antenna </a:t>
            </a:r>
            <a:endParaRPr sz="1700" b="0" i="0" u="none" strike="noStrike" cap="none">
              <a:solidFill>
                <a:schemeClr val="dk1"/>
              </a:solidFill>
              <a:latin typeface="Monda"/>
              <a:ea typeface="Monda"/>
              <a:cs typeface="Monda"/>
              <a:sym typeface="Monda"/>
            </a:endParaRPr>
          </a:p>
          <a:p>
            <a:pPr marL="0" marR="0" lvl="0" indent="0" algn="l" rtl="0">
              <a:lnSpc>
                <a:spcPct val="100000"/>
              </a:lnSpc>
              <a:spcBef>
                <a:spcPts val="0"/>
              </a:spcBef>
              <a:spcAft>
                <a:spcPts val="0"/>
              </a:spcAft>
              <a:buNone/>
            </a:pPr>
            <a:r>
              <a:rPr lang="en-US" sz="1700">
                <a:solidFill>
                  <a:schemeClr val="dk1"/>
                </a:solidFill>
                <a:latin typeface="Monda"/>
                <a:ea typeface="Monda"/>
                <a:cs typeface="Monda"/>
                <a:sym typeface="Monda"/>
              </a:rPr>
              <a:t>iii. </a:t>
            </a:r>
            <a:r>
              <a:rPr lang="en-US" sz="1700" b="0" i="0" u="none" strike="noStrike" cap="none">
                <a:solidFill>
                  <a:schemeClr val="dk1"/>
                </a:solidFill>
                <a:latin typeface="Monda"/>
                <a:ea typeface="Monda"/>
                <a:cs typeface="Monda"/>
                <a:sym typeface="Monda"/>
              </a:rPr>
              <a:t>R&amp;S TSMA6 scanner</a:t>
            </a:r>
            <a:endParaRPr sz="1700" b="0" i="0" u="none" strike="noStrike" cap="none">
              <a:solidFill>
                <a:schemeClr val="dk1"/>
              </a:solidFill>
              <a:latin typeface="Monda"/>
              <a:ea typeface="Monda"/>
              <a:cs typeface="Monda"/>
              <a:sym typeface="Monda"/>
            </a:endParaRPr>
          </a:p>
          <a:p>
            <a:pPr marL="0" marR="0" lvl="0" indent="0" algn="l" rtl="0">
              <a:lnSpc>
                <a:spcPct val="100000"/>
              </a:lnSpc>
              <a:spcBef>
                <a:spcPts val="0"/>
              </a:spcBef>
              <a:spcAft>
                <a:spcPts val="0"/>
              </a:spcAft>
              <a:buNone/>
            </a:pPr>
            <a:r>
              <a:rPr lang="en-US" sz="1700">
                <a:solidFill>
                  <a:schemeClr val="dk1"/>
                </a:solidFill>
                <a:latin typeface="Monda"/>
                <a:ea typeface="Monda"/>
                <a:cs typeface="Monda"/>
                <a:sym typeface="Monda"/>
              </a:rPr>
              <a:t>iv. two </a:t>
            </a:r>
            <a:r>
              <a:rPr lang="en-US" sz="1700" b="0" i="0" u="none" strike="noStrike" cap="none">
                <a:solidFill>
                  <a:schemeClr val="dk1"/>
                </a:solidFill>
                <a:latin typeface="Monda"/>
                <a:ea typeface="Monda"/>
                <a:cs typeface="Monda"/>
                <a:sym typeface="Monda"/>
              </a:rPr>
              <a:t>5G capable UEs</a:t>
            </a:r>
            <a:endParaRPr sz="1700" b="0" i="0" u="none" strike="noStrike" cap="none">
              <a:solidFill>
                <a:schemeClr val="dk1"/>
              </a:solidFill>
              <a:latin typeface="Tahoma"/>
              <a:ea typeface="Tahoma"/>
              <a:cs typeface="Tahoma"/>
              <a:sym typeface="Tahoma"/>
            </a:endParaRPr>
          </a:p>
        </p:txBody>
      </p:sp>
      <p:pic>
        <p:nvPicPr>
          <p:cNvPr id="98" name="Google Shape;98;p4" title="Screenshot 2025-09-26 at 14.42.09.png"/>
          <p:cNvPicPr preferRelativeResize="0"/>
          <p:nvPr/>
        </p:nvPicPr>
        <p:blipFill rotWithShape="1">
          <a:blip r:embed="rId3">
            <a:alphaModFix/>
          </a:blip>
          <a:srcRect l="-137" r="-24489" b="-24626"/>
          <a:stretch/>
        </p:blipFill>
        <p:spPr>
          <a:xfrm>
            <a:off x="4502800" y="917575"/>
            <a:ext cx="5557050" cy="2873175"/>
          </a:xfrm>
          <a:prstGeom prst="rect">
            <a:avLst/>
          </a:prstGeom>
          <a:noFill/>
          <a:ln>
            <a:noFill/>
          </a:ln>
        </p:spPr>
      </p:pic>
      <p:sp>
        <p:nvSpPr>
          <p:cNvPr id="99" name="Google Shape;99;p4"/>
          <p:cNvSpPr txBox="1"/>
          <p:nvPr/>
        </p:nvSpPr>
        <p:spPr>
          <a:xfrm>
            <a:off x="493500" y="5896725"/>
            <a:ext cx="8157000" cy="7143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600"/>
              <a:buFont typeface="Arial"/>
              <a:buNone/>
            </a:pPr>
            <a:r>
              <a:rPr lang="en-US" sz="1600" b="0" i="0" u="none" strike="noStrike" cap="none">
                <a:solidFill>
                  <a:schemeClr val="dk1"/>
                </a:solidFill>
                <a:latin typeface="Monda"/>
                <a:ea typeface="Monda"/>
                <a:cs typeface="Monda"/>
                <a:sym typeface="Monda"/>
              </a:rPr>
              <a:t>For </a:t>
            </a:r>
            <a:r>
              <a:rPr lang="en-US" sz="1600" b="0" i="0" u="sng" strike="noStrike" cap="none">
                <a:solidFill>
                  <a:schemeClr val="dk1"/>
                </a:solidFill>
                <a:latin typeface="Monda"/>
                <a:ea typeface="Monda"/>
                <a:cs typeface="Monda"/>
                <a:sym typeface="Monda"/>
              </a:rPr>
              <a:t>network analysis</a:t>
            </a:r>
            <a:r>
              <a:rPr lang="en-US" sz="1600" b="0" i="0" u="none" strike="noStrike" cap="none">
                <a:solidFill>
                  <a:schemeClr val="dk1"/>
                </a:solidFill>
                <a:latin typeface="Monda"/>
                <a:ea typeface="Monda"/>
                <a:cs typeface="Monda"/>
                <a:sym typeface="Monda"/>
              </a:rPr>
              <a:t>, </a:t>
            </a:r>
            <a:r>
              <a:rPr lang="en-US" sz="1600" b="0" i="0" u="sng" strike="noStrike" cap="none">
                <a:solidFill>
                  <a:schemeClr val="dk1"/>
                </a:solidFill>
                <a:latin typeface="Monda"/>
                <a:ea typeface="Monda"/>
                <a:cs typeface="Monda"/>
                <a:sym typeface="Monda"/>
              </a:rPr>
              <a:t>troubleshooting</a:t>
            </a:r>
            <a:r>
              <a:rPr lang="en-US" sz="1600" b="0" i="0" u="none" strike="noStrike" cap="none">
                <a:solidFill>
                  <a:schemeClr val="dk1"/>
                </a:solidFill>
                <a:latin typeface="Monda"/>
                <a:ea typeface="Monda"/>
                <a:cs typeface="Monda"/>
                <a:sym typeface="Monda"/>
              </a:rPr>
              <a:t>, </a:t>
            </a:r>
            <a:r>
              <a:rPr lang="en-US" sz="1600" b="0" i="0" u="sng" strike="noStrike" cap="none">
                <a:solidFill>
                  <a:schemeClr val="dk1"/>
                </a:solidFill>
                <a:latin typeface="Monda"/>
                <a:ea typeface="Monda"/>
                <a:cs typeface="Monda"/>
                <a:sym typeface="Monda"/>
              </a:rPr>
              <a:t>visualization</a:t>
            </a:r>
            <a:r>
              <a:rPr lang="en-US" sz="1600" b="0" i="0" u="none" strike="noStrike" cap="none">
                <a:solidFill>
                  <a:schemeClr val="dk1"/>
                </a:solidFill>
                <a:latin typeface="Monda"/>
                <a:ea typeface="Monda"/>
                <a:cs typeface="Monda"/>
                <a:sym typeface="Monda"/>
              </a:rPr>
              <a:t>, and </a:t>
            </a:r>
            <a:r>
              <a:rPr lang="en-US" sz="1600" b="0" i="0" u="sng" strike="noStrike" cap="none">
                <a:solidFill>
                  <a:schemeClr val="dk1"/>
                </a:solidFill>
                <a:latin typeface="Monda"/>
                <a:ea typeface="Monda"/>
                <a:cs typeface="Monda"/>
                <a:sym typeface="Monda"/>
              </a:rPr>
              <a:t>data exporting</a:t>
            </a:r>
            <a:r>
              <a:rPr lang="en-US" sz="1600" b="0" i="0" u="none" strike="noStrike" cap="none">
                <a:solidFill>
                  <a:schemeClr val="dk1"/>
                </a:solidFill>
                <a:latin typeface="Monda"/>
                <a:ea typeface="Monda"/>
                <a:cs typeface="Monda"/>
                <a:sym typeface="Monda"/>
              </a:rPr>
              <a:t>, </a:t>
            </a:r>
            <a:br>
              <a:rPr lang="en-US" sz="1600" b="0" i="0" u="none" strike="noStrike" cap="none">
                <a:solidFill>
                  <a:schemeClr val="dk1"/>
                </a:solidFill>
                <a:latin typeface="Monda"/>
                <a:ea typeface="Monda"/>
                <a:cs typeface="Monda"/>
                <a:sym typeface="Monda"/>
              </a:rPr>
            </a:br>
            <a:r>
              <a:rPr lang="en-US" sz="1600" b="0" i="0" u="none" strike="noStrike" cap="none">
                <a:solidFill>
                  <a:schemeClr val="dk1"/>
                </a:solidFill>
                <a:latin typeface="Monda"/>
                <a:ea typeface="Monda"/>
                <a:cs typeface="Monda"/>
                <a:sym typeface="Monda"/>
              </a:rPr>
              <a:t>we used the </a:t>
            </a:r>
            <a:r>
              <a:rPr lang="en-US" sz="1600" b="1" i="0" u="none" strike="noStrike" cap="none">
                <a:solidFill>
                  <a:schemeClr val="dk1"/>
                </a:solidFill>
                <a:latin typeface="Monda"/>
                <a:ea typeface="Monda"/>
                <a:cs typeface="Monda"/>
                <a:sym typeface="Monda"/>
              </a:rPr>
              <a:t>R&amp;S ROMES</a:t>
            </a:r>
            <a:r>
              <a:rPr lang="en-US" sz="1600" b="0" i="0" u="none" strike="noStrike" cap="none">
                <a:solidFill>
                  <a:schemeClr val="dk1"/>
                </a:solidFill>
                <a:latin typeface="Monda"/>
                <a:ea typeface="Monda"/>
                <a:cs typeface="Monda"/>
                <a:sym typeface="Monda"/>
              </a:rPr>
              <a:t> software</a:t>
            </a:r>
            <a:endParaRPr sz="1600" b="0" i="0" u="none" strike="noStrike" cap="none">
              <a:solidFill>
                <a:schemeClr val="dk1"/>
              </a:solidFill>
              <a:highlight>
                <a:srgbClr val="FFFFFF"/>
              </a:highlight>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5"/>
          <p:cNvSpPr txBox="1">
            <a:spLocks noGrp="1"/>
          </p:cNvSpPr>
          <p:nvPr>
            <p:ph type="title"/>
          </p:nvPr>
        </p:nvSpPr>
        <p:spPr>
          <a:xfrm>
            <a:off x="312738" y="127000"/>
            <a:ext cx="8797925" cy="561975"/>
          </a:xfrm>
          <a:prstGeom prst="rect">
            <a:avLst/>
          </a:prstGeom>
          <a:noFill/>
          <a:ln>
            <a:noFill/>
          </a:ln>
        </p:spPr>
        <p:txBody>
          <a:bodyPr spcFirstLastPara="1" wrap="square" lIns="19050" tIns="19050" rIns="19050" bIns="19050" anchor="t" anchorCtr="0">
            <a:normAutofit/>
          </a:bodyPr>
          <a:lstStyle/>
          <a:p>
            <a:pPr marL="0" lvl="0" indent="0" algn="l" rtl="0">
              <a:lnSpc>
                <a:spcPct val="80000"/>
              </a:lnSpc>
              <a:spcBef>
                <a:spcPts val="0"/>
              </a:spcBef>
              <a:spcAft>
                <a:spcPts val="0"/>
              </a:spcAft>
              <a:buSzPts val="1400"/>
              <a:buNone/>
            </a:pPr>
            <a:r>
              <a:rPr lang="en-US" sz="3188" b="1">
                <a:solidFill>
                  <a:srgbClr val="000000"/>
                </a:solidFill>
                <a:latin typeface="Helvetica Neue"/>
                <a:ea typeface="Helvetica Neue"/>
                <a:cs typeface="Helvetica Neue"/>
                <a:sym typeface="Helvetica Neue"/>
              </a:rPr>
              <a:t>Passive Measurements</a:t>
            </a:r>
            <a:endParaRPr/>
          </a:p>
        </p:txBody>
      </p:sp>
      <p:sp>
        <p:nvSpPr>
          <p:cNvPr id="105" name="Google Shape;105;p5"/>
          <p:cNvSpPr txBox="1">
            <a:spLocks noGrp="1"/>
          </p:cNvSpPr>
          <p:nvPr>
            <p:ph type="body" idx="1"/>
          </p:nvPr>
        </p:nvSpPr>
        <p:spPr>
          <a:xfrm>
            <a:off x="312738" y="937792"/>
            <a:ext cx="8120062" cy="2216634"/>
          </a:xfrm>
          <a:prstGeom prst="rect">
            <a:avLst/>
          </a:prstGeom>
          <a:noFill/>
          <a:ln>
            <a:noFill/>
          </a:ln>
        </p:spPr>
        <p:txBody>
          <a:bodyPr spcFirstLastPara="1" wrap="square" lIns="19050" tIns="19050" rIns="19050" bIns="19050" anchor="t" anchorCtr="0">
            <a:noAutofit/>
          </a:bodyPr>
          <a:lstStyle/>
          <a:p>
            <a:pPr marL="342900" lvl="0" indent="-330200" algn="l" rtl="0">
              <a:lnSpc>
                <a:spcPct val="150000"/>
              </a:lnSpc>
              <a:spcBef>
                <a:spcPts val="1350"/>
              </a:spcBef>
              <a:spcAft>
                <a:spcPts val="0"/>
              </a:spcAft>
              <a:buSzPts val="2680"/>
              <a:buFont typeface="Noto Sans Symbols"/>
              <a:buChar char="⮚"/>
            </a:pPr>
            <a:r>
              <a:rPr lang="en-US" sz="2200"/>
              <a:t>TSMA6 detects and decodes downlink control information</a:t>
            </a:r>
            <a:endParaRPr sz="2200"/>
          </a:p>
          <a:p>
            <a:pPr marL="342900" lvl="0" indent="-330200" algn="l" rtl="0">
              <a:lnSpc>
                <a:spcPct val="150000"/>
              </a:lnSpc>
              <a:spcBef>
                <a:spcPts val="0"/>
              </a:spcBef>
              <a:spcAft>
                <a:spcPts val="0"/>
              </a:spcAft>
              <a:buSzPts val="2680"/>
              <a:buFont typeface="Noto Sans Symbols"/>
              <a:buChar char="⮚"/>
            </a:pPr>
            <a:r>
              <a:rPr lang="en-US" sz="2200"/>
              <a:t>Measurements 4G and 5G at each location</a:t>
            </a:r>
            <a:endParaRPr sz="2200"/>
          </a:p>
          <a:p>
            <a:pPr marL="342900" lvl="0" indent="-330200" algn="l" rtl="0">
              <a:lnSpc>
                <a:spcPct val="150000"/>
              </a:lnSpc>
              <a:spcBef>
                <a:spcPts val="0"/>
              </a:spcBef>
              <a:spcAft>
                <a:spcPts val="0"/>
              </a:spcAft>
              <a:buSzPts val="2680"/>
              <a:buFont typeface="Noto Sans Symbols"/>
              <a:buChar char="⮚"/>
            </a:pPr>
            <a:r>
              <a:rPr lang="en-US" sz="2200"/>
              <a:t>Dataset features:</a:t>
            </a:r>
            <a:endParaRPr sz="2200"/>
          </a:p>
          <a:p>
            <a:pPr marL="507492" lvl="1" indent="-330198" algn="l" rtl="0">
              <a:lnSpc>
                <a:spcPct val="150000"/>
              </a:lnSpc>
              <a:spcBef>
                <a:spcPts val="0"/>
              </a:spcBef>
              <a:spcAft>
                <a:spcPts val="0"/>
              </a:spcAft>
              <a:buSzPts val="2680"/>
              <a:buFont typeface="Noto Sans Symbols"/>
              <a:buChar char="⮚"/>
            </a:pPr>
            <a:r>
              <a:rPr lang="en-US" sz="2200"/>
              <a:t>Spatial (Latitude and Longitude) and temporal (Date, Time) information</a:t>
            </a:r>
            <a:endParaRPr sz="2200"/>
          </a:p>
          <a:p>
            <a:pPr marL="507492" lvl="1" indent="-330198" algn="l" rtl="0">
              <a:lnSpc>
                <a:spcPct val="150000"/>
              </a:lnSpc>
              <a:spcBef>
                <a:spcPts val="0"/>
              </a:spcBef>
              <a:spcAft>
                <a:spcPts val="0"/>
              </a:spcAft>
              <a:buSzPts val="2680"/>
              <a:buFont typeface="Noto Sans Symbols"/>
              <a:buChar char="⮚"/>
            </a:pPr>
            <a:r>
              <a:rPr lang="en-US" sz="2200"/>
              <a:t>Carrier frequency identifiers</a:t>
            </a:r>
            <a:endParaRPr sz="2200"/>
          </a:p>
          <a:p>
            <a:pPr marL="507492" lvl="1" indent="-330198" algn="l" rtl="0">
              <a:lnSpc>
                <a:spcPct val="150000"/>
              </a:lnSpc>
              <a:spcBef>
                <a:spcPts val="0"/>
              </a:spcBef>
              <a:spcAft>
                <a:spcPts val="0"/>
              </a:spcAft>
              <a:buSzPts val="2680"/>
              <a:buFont typeface="Noto Sans Symbols"/>
              <a:buChar char="⮚"/>
            </a:pPr>
            <a:r>
              <a:rPr lang="en-US" sz="2200"/>
              <a:t>Signal strength/quality indicators</a:t>
            </a:r>
            <a:endParaRPr sz="22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g307b88410e4_0_72"/>
          <p:cNvSpPr txBox="1">
            <a:spLocks noGrp="1"/>
          </p:cNvSpPr>
          <p:nvPr>
            <p:ph type="title"/>
          </p:nvPr>
        </p:nvSpPr>
        <p:spPr>
          <a:xfrm>
            <a:off x="312738" y="127000"/>
            <a:ext cx="8797800" cy="561900"/>
          </a:xfrm>
          <a:prstGeom prst="rect">
            <a:avLst/>
          </a:prstGeom>
          <a:noFill/>
          <a:ln>
            <a:noFill/>
          </a:ln>
        </p:spPr>
        <p:txBody>
          <a:bodyPr spcFirstLastPara="1" wrap="square" lIns="19050" tIns="19050" rIns="19050" bIns="19050" anchor="t" anchorCtr="0">
            <a:normAutofit/>
          </a:bodyPr>
          <a:lstStyle/>
          <a:p>
            <a:pPr marL="0" lvl="0" indent="0" algn="l" rtl="0">
              <a:lnSpc>
                <a:spcPct val="80000"/>
              </a:lnSpc>
              <a:spcBef>
                <a:spcPts val="0"/>
              </a:spcBef>
              <a:spcAft>
                <a:spcPts val="0"/>
              </a:spcAft>
              <a:buSzPts val="1400"/>
              <a:buNone/>
            </a:pPr>
            <a:r>
              <a:rPr lang="en-US" sz="3188" b="1">
                <a:solidFill>
                  <a:srgbClr val="000000"/>
                </a:solidFill>
                <a:latin typeface="Helvetica Neue"/>
                <a:ea typeface="Helvetica Neue"/>
                <a:cs typeface="Helvetica Neue"/>
                <a:sym typeface="Helvetica Neue"/>
              </a:rPr>
              <a:t>Active Measurements</a:t>
            </a:r>
            <a:endParaRPr/>
          </a:p>
        </p:txBody>
      </p:sp>
      <p:sp>
        <p:nvSpPr>
          <p:cNvPr id="111" name="Google Shape;111;g307b88410e4_0_72"/>
          <p:cNvSpPr txBox="1">
            <a:spLocks noGrp="1"/>
          </p:cNvSpPr>
          <p:nvPr>
            <p:ph type="body" idx="1"/>
          </p:nvPr>
        </p:nvSpPr>
        <p:spPr>
          <a:xfrm>
            <a:off x="312750" y="937799"/>
            <a:ext cx="8120100" cy="5295900"/>
          </a:xfrm>
          <a:prstGeom prst="rect">
            <a:avLst/>
          </a:prstGeom>
          <a:noFill/>
          <a:ln>
            <a:noFill/>
          </a:ln>
        </p:spPr>
        <p:txBody>
          <a:bodyPr spcFirstLastPara="1" wrap="square" lIns="19050" tIns="19050" rIns="19050" bIns="19050" anchor="t" anchorCtr="0">
            <a:noAutofit/>
          </a:bodyPr>
          <a:lstStyle/>
          <a:p>
            <a:pPr marL="457200" lvl="0" indent="-349250" algn="l" rtl="0">
              <a:lnSpc>
                <a:spcPct val="150000"/>
              </a:lnSpc>
              <a:spcBef>
                <a:spcPts val="1350"/>
              </a:spcBef>
              <a:spcAft>
                <a:spcPts val="0"/>
              </a:spcAft>
              <a:buSzPts val="1900"/>
              <a:buChar char="⮚"/>
            </a:pPr>
            <a:r>
              <a:rPr lang="en-US" sz="1900"/>
              <a:t>Android application Qualipoc running on two Samsung S20 5G-capable devices</a:t>
            </a:r>
            <a:endParaRPr sz="1900"/>
          </a:p>
          <a:p>
            <a:pPr marL="914400" lvl="1" indent="-349250" algn="l" rtl="0">
              <a:lnSpc>
                <a:spcPct val="150000"/>
              </a:lnSpc>
              <a:spcBef>
                <a:spcPts val="0"/>
              </a:spcBef>
              <a:spcAft>
                <a:spcPts val="0"/>
              </a:spcAft>
              <a:buSzPts val="1900"/>
              <a:buChar char="⮚"/>
            </a:pPr>
            <a:r>
              <a:rPr lang="en-US" sz="1900" b="1"/>
              <a:t>Throughput Test</a:t>
            </a:r>
            <a:r>
              <a:rPr lang="en-US" sz="1900"/>
              <a:t>: Speedtest by Ookla jointly with R&amp;S Qualipoc to measure the end-to-end downlink (DL) and uplink (UL) throughput </a:t>
            </a:r>
            <a:endParaRPr sz="1900"/>
          </a:p>
          <a:p>
            <a:pPr marL="1371600" lvl="2" indent="-349250" algn="l" rtl="0">
              <a:lnSpc>
                <a:spcPct val="150000"/>
              </a:lnSpc>
              <a:spcBef>
                <a:spcPts val="0"/>
              </a:spcBef>
              <a:spcAft>
                <a:spcPts val="0"/>
              </a:spcAft>
              <a:buSzPts val="1900"/>
              <a:buChar char="•"/>
            </a:pPr>
            <a:r>
              <a:rPr lang="en-US" sz="1900" b="1"/>
              <a:t>throughput (</a:t>
            </a:r>
            <a:r>
              <a:rPr lang="en-US" sz="1900"/>
              <a:t>donwlink, uplink</a:t>
            </a:r>
            <a:r>
              <a:rPr lang="en-US" sz="1900" b="1"/>
              <a:t>)</a:t>
            </a:r>
            <a:endParaRPr sz="1900" b="1"/>
          </a:p>
          <a:p>
            <a:pPr marL="914400" lvl="1" indent="-349250" algn="l" rtl="0">
              <a:lnSpc>
                <a:spcPct val="150000"/>
              </a:lnSpc>
              <a:spcBef>
                <a:spcPts val="0"/>
              </a:spcBef>
              <a:spcAft>
                <a:spcPts val="0"/>
              </a:spcAft>
              <a:buSzPts val="1900"/>
              <a:buChar char="⮚"/>
            </a:pPr>
            <a:r>
              <a:rPr lang="en-US" sz="1900" b="1"/>
              <a:t>Latency/Reliability Test:</a:t>
            </a:r>
            <a:r>
              <a:rPr lang="en-US" sz="1900"/>
              <a:t> Qualipoc interactivity test with i. </a:t>
            </a:r>
            <a:r>
              <a:rPr lang="en-US" sz="1900" u="sng"/>
              <a:t>eGaming real-time traffic pattern </a:t>
            </a:r>
            <a:r>
              <a:rPr lang="en-US" sz="1900"/>
              <a:t>and ii.  </a:t>
            </a:r>
            <a:r>
              <a:rPr lang="en-US" sz="1900" u="sng"/>
              <a:t>AR/VR cloud gaming traffic pattern</a:t>
            </a:r>
            <a:r>
              <a:rPr lang="en-US" sz="1900"/>
              <a:t>. </a:t>
            </a:r>
            <a:endParaRPr sz="1900"/>
          </a:p>
          <a:p>
            <a:pPr marL="1371600" lvl="2" indent="-349250" algn="l" rtl="0">
              <a:lnSpc>
                <a:spcPct val="150000"/>
              </a:lnSpc>
              <a:spcBef>
                <a:spcPts val="0"/>
              </a:spcBef>
              <a:spcAft>
                <a:spcPts val="0"/>
              </a:spcAft>
              <a:buSzPts val="1900"/>
              <a:buChar char="•"/>
            </a:pPr>
            <a:r>
              <a:rPr lang="en-US" sz="1900" b="1"/>
              <a:t>RTT</a:t>
            </a:r>
            <a:endParaRPr sz="1900" b="1"/>
          </a:p>
          <a:p>
            <a:pPr marL="1371600" lvl="2" indent="-349250" algn="l" rtl="0">
              <a:lnSpc>
                <a:spcPct val="150000"/>
              </a:lnSpc>
              <a:spcBef>
                <a:spcPts val="0"/>
              </a:spcBef>
              <a:spcAft>
                <a:spcPts val="0"/>
              </a:spcAft>
              <a:buSzPts val="1900"/>
              <a:buChar char="•"/>
            </a:pPr>
            <a:r>
              <a:rPr lang="en-US" sz="1900" b="1"/>
              <a:t>interactivity score</a:t>
            </a:r>
            <a:r>
              <a:rPr lang="en-US" sz="1900"/>
              <a:t>, i.e., combination of Round Trip Time (RTT), Packet Delay Variation (PDV), Packet Error Rate)</a:t>
            </a: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7"/>
          <p:cNvSpPr txBox="1">
            <a:spLocks noGrp="1"/>
          </p:cNvSpPr>
          <p:nvPr>
            <p:ph type="title"/>
          </p:nvPr>
        </p:nvSpPr>
        <p:spPr>
          <a:xfrm>
            <a:off x="312738" y="127000"/>
            <a:ext cx="8797925" cy="561975"/>
          </a:xfrm>
          <a:prstGeom prst="rect">
            <a:avLst/>
          </a:prstGeom>
          <a:noFill/>
          <a:ln>
            <a:noFill/>
          </a:ln>
        </p:spPr>
        <p:txBody>
          <a:bodyPr spcFirstLastPara="1" wrap="square" lIns="19050" tIns="19050" rIns="19050" bIns="19050" anchor="t" anchorCtr="0">
            <a:normAutofit fontScale="90000"/>
          </a:bodyPr>
          <a:lstStyle/>
          <a:p>
            <a:pPr marL="177293" lvl="1" indent="0" algn="l" rtl="0">
              <a:lnSpc>
                <a:spcPct val="150000"/>
              </a:lnSpc>
              <a:spcBef>
                <a:spcPts val="0"/>
              </a:spcBef>
              <a:spcAft>
                <a:spcPts val="0"/>
              </a:spcAft>
              <a:buSzPct val="93055"/>
              <a:buNone/>
            </a:pPr>
            <a:r>
              <a:rPr lang="en-US" sz="3200"/>
              <a:t>Carrier frequency identifiers</a:t>
            </a:r>
            <a:br>
              <a:rPr lang="en-US" sz="3200"/>
            </a:br>
            <a:endParaRPr sz="3200"/>
          </a:p>
        </p:txBody>
      </p:sp>
      <p:sp>
        <p:nvSpPr>
          <p:cNvPr id="117" name="Google Shape;117;p27"/>
          <p:cNvSpPr txBox="1">
            <a:spLocks noGrp="1"/>
          </p:cNvSpPr>
          <p:nvPr>
            <p:ph type="body" idx="1"/>
          </p:nvPr>
        </p:nvSpPr>
        <p:spPr>
          <a:xfrm>
            <a:off x="463566" y="5857679"/>
            <a:ext cx="8491898" cy="452487"/>
          </a:xfrm>
          <a:prstGeom prst="rect">
            <a:avLst/>
          </a:prstGeom>
          <a:noFill/>
          <a:ln>
            <a:noFill/>
          </a:ln>
        </p:spPr>
        <p:txBody>
          <a:bodyPr spcFirstLastPara="1" wrap="square" lIns="19050" tIns="19050" rIns="19050" bIns="19050" anchor="t" anchorCtr="0">
            <a:noAutofit/>
          </a:bodyPr>
          <a:lstStyle/>
          <a:p>
            <a:pPr marL="12700" lvl="0" indent="0" algn="l" rtl="0">
              <a:lnSpc>
                <a:spcPct val="150000"/>
              </a:lnSpc>
              <a:spcBef>
                <a:spcPts val="1350"/>
              </a:spcBef>
              <a:spcAft>
                <a:spcPts val="0"/>
              </a:spcAft>
              <a:buSzPts val="2680"/>
              <a:buNone/>
            </a:pPr>
            <a:r>
              <a:rPr lang="en-US" sz="2000" u="sng">
                <a:solidFill>
                  <a:schemeClr val="hlink"/>
                </a:solidFill>
                <a:hlinkClick r:id="rId3"/>
              </a:rPr>
              <a:t>https://www.spectrummonitoring.com/frequencies.php?market=I</a:t>
            </a:r>
            <a:r>
              <a:rPr lang="en-US" sz="2000"/>
              <a:t> </a:t>
            </a:r>
            <a:endParaRPr sz="2000"/>
          </a:p>
        </p:txBody>
      </p:sp>
      <p:pic>
        <p:nvPicPr>
          <p:cNvPr id="118" name="Google Shape;118;p27" descr="A graph with numbers and a number&#10;&#10;Description automatically generated with medium confidence"/>
          <p:cNvPicPr preferRelativeResize="0"/>
          <p:nvPr/>
        </p:nvPicPr>
        <p:blipFill rotWithShape="1">
          <a:blip r:embed="rId4">
            <a:alphaModFix/>
          </a:blip>
          <a:srcRect/>
          <a:stretch/>
        </p:blipFill>
        <p:spPr>
          <a:xfrm>
            <a:off x="22855" y="1460757"/>
            <a:ext cx="9144369" cy="2417880"/>
          </a:xfrm>
          <a:prstGeom prst="rect">
            <a:avLst/>
          </a:prstGeom>
          <a:noFill/>
          <a:ln>
            <a:noFill/>
          </a:ln>
        </p:spPr>
      </p:pic>
      <p:pic>
        <p:nvPicPr>
          <p:cNvPr id="119" name="Google Shape;119;p27"/>
          <p:cNvPicPr preferRelativeResize="0"/>
          <p:nvPr/>
        </p:nvPicPr>
        <p:blipFill rotWithShape="1">
          <a:blip r:embed="rId5">
            <a:alphaModFix/>
          </a:blip>
          <a:srcRect/>
          <a:stretch/>
        </p:blipFill>
        <p:spPr>
          <a:xfrm>
            <a:off x="22855" y="4129301"/>
            <a:ext cx="7772400" cy="49257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g2865b827597_0_121"/>
          <p:cNvSpPr txBox="1">
            <a:spLocks noGrp="1"/>
          </p:cNvSpPr>
          <p:nvPr>
            <p:ph type="body" idx="1"/>
          </p:nvPr>
        </p:nvSpPr>
        <p:spPr>
          <a:xfrm>
            <a:off x="237075" y="866775"/>
            <a:ext cx="8729100" cy="4774200"/>
          </a:xfrm>
          <a:prstGeom prst="rect">
            <a:avLst/>
          </a:prstGeom>
          <a:noFill/>
          <a:ln>
            <a:noFill/>
          </a:ln>
        </p:spPr>
        <p:txBody>
          <a:bodyPr spcFirstLastPara="1" wrap="square" lIns="91425" tIns="45700" rIns="54000" bIns="45700" anchor="t" anchorCtr="0">
            <a:noAutofit/>
          </a:bodyPr>
          <a:lstStyle/>
          <a:p>
            <a:pPr marL="457200" lvl="0" indent="-330200" algn="l" rtl="0">
              <a:lnSpc>
                <a:spcPct val="100000"/>
              </a:lnSpc>
              <a:spcBef>
                <a:spcPts val="0"/>
              </a:spcBef>
              <a:spcAft>
                <a:spcPts val="0"/>
              </a:spcAft>
              <a:buClr>
                <a:schemeClr val="dk1"/>
              </a:buClr>
              <a:buSzPts val="1600"/>
              <a:buFont typeface="Arial"/>
              <a:buChar char="▪"/>
            </a:pPr>
            <a:r>
              <a:rPr lang="en-US" sz="2000" b="1">
                <a:latin typeface="Arial"/>
                <a:ea typeface="Arial"/>
                <a:cs typeface="Arial"/>
                <a:sym typeface="Arial"/>
              </a:rPr>
              <a:t>(SS-)</a:t>
            </a:r>
            <a:r>
              <a:rPr lang="en-US" sz="2000" b="1">
                <a:solidFill>
                  <a:schemeClr val="dk1"/>
                </a:solidFill>
                <a:latin typeface="Arial"/>
                <a:ea typeface="Arial"/>
                <a:cs typeface="Arial"/>
                <a:sym typeface="Arial"/>
              </a:rPr>
              <a:t>RSRP: </a:t>
            </a:r>
            <a:r>
              <a:rPr lang="en-US" sz="2000">
                <a:solidFill>
                  <a:schemeClr val="dk1"/>
                </a:solidFill>
                <a:highlight>
                  <a:srgbClr val="FFFFFF"/>
                </a:highlight>
                <a:latin typeface="Arial"/>
                <a:ea typeface="Arial"/>
                <a:cs typeface="Arial"/>
                <a:sym typeface="Arial"/>
              </a:rPr>
              <a:t>Indicates the average power of the received reference signal spread over the full bandwidth. It is affected by distance, nearby buildings, walls, weather conditions, etc. </a:t>
            </a:r>
            <a:endParaRPr sz="2000">
              <a:solidFill>
                <a:schemeClr val="dk1"/>
              </a:solidFill>
              <a:highlight>
                <a:srgbClr val="FFFFFF"/>
              </a:highlight>
              <a:latin typeface="Arial"/>
              <a:ea typeface="Arial"/>
              <a:cs typeface="Arial"/>
              <a:sym typeface="Arial"/>
            </a:endParaRPr>
          </a:p>
          <a:p>
            <a:pPr marL="914400" lvl="1" indent="-330200" algn="l" rtl="0">
              <a:lnSpc>
                <a:spcPct val="100000"/>
              </a:lnSpc>
              <a:spcBef>
                <a:spcPts val="0"/>
              </a:spcBef>
              <a:spcAft>
                <a:spcPts val="0"/>
              </a:spcAft>
              <a:buClr>
                <a:schemeClr val="dk1"/>
              </a:buClr>
              <a:buSzPts val="1600"/>
              <a:buFont typeface="Arial"/>
              <a:buChar char="−"/>
            </a:pPr>
            <a:r>
              <a:rPr lang="en-US" sz="2000" u="sng">
                <a:solidFill>
                  <a:schemeClr val="dk1"/>
                </a:solidFill>
                <a:highlight>
                  <a:srgbClr val="FFFFFF"/>
                </a:highlight>
                <a:latin typeface="Arial"/>
                <a:ea typeface="Arial"/>
                <a:cs typeface="Arial"/>
                <a:sym typeface="Arial"/>
              </a:rPr>
              <a:t>Range (in </a:t>
            </a:r>
            <a:r>
              <a:rPr lang="en-US" sz="2000" u="sng">
                <a:highlight>
                  <a:srgbClr val="FFFFFF"/>
                </a:highlight>
                <a:latin typeface="Arial"/>
                <a:ea typeface="Arial"/>
                <a:cs typeface="Arial"/>
                <a:sym typeface="Arial"/>
              </a:rPr>
              <a:t>4G)</a:t>
            </a:r>
            <a:r>
              <a:rPr lang="en-US" sz="2000" u="sng">
                <a:solidFill>
                  <a:schemeClr val="dk1"/>
                </a:solidFill>
                <a:highlight>
                  <a:srgbClr val="FFFFFF"/>
                </a:highlight>
                <a:latin typeface="Arial"/>
                <a:ea typeface="Arial"/>
                <a:cs typeface="Arial"/>
                <a:sym typeface="Arial"/>
              </a:rPr>
              <a:t>:</a:t>
            </a:r>
            <a:r>
              <a:rPr lang="en-US" sz="2000">
                <a:solidFill>
                  <a:schemeClr val="dk1"/>
                </a:solidFill>
                <a:highlight>
                  <a:srgbClr val="FFFFFF"/>
                </a:highlight>
                <a:latin typeface="Arial"/>
                <a:ea typeface="Arial"/>
                <a:cs typeface="Arial"/>
                <a:sym typeface="Arial"/>
              </a:rPr>
              <a:t> -14</a:t>
            </a:r>
            <a:r>
              <a:rPr lang="en-US" sz="2000">
                <a:highlight>
                  <a:srgbClr val="FFFFFF"/>
                </a:highlight>
                <a:latin typeface="Arial"/>
                <a:ea typeface="Arial"/>
                <a:cs typeface="Arial"/>
                <a:sym typeface="Arial"/>
              </a:rPr>
              <a:t>0</a:t>
            </a:r>
            <a:r>
              <a:rPr lang="en-US" sz="2000">
                <a:solidFill>
                  <a:schemeClr val="dk1"/>
                </a:solidFill>
                <a:highlight>
                  <a:srgbClr val="FFFFFF"/>
                </a:highlight>
                <a:latin typeface="Arial"/>
                <a:ea typeface="Arial"/>
                <a:cs typeface="Arial"/>
                <a:sym typeface="Arial"/>
              </a:rPr>
              <a:t>dBm (bad) to -44dBm (good)</a:t>
            </a:r>
            <a:endParaRPr sz="2000">
              <a:solidFill>
                <a:schemeClr val="dk1"/>
              </a:solidFill>
              <a:highlight>
                <a:srgbClr val="FFFFFF"/>
              </a:highlight>
              <a:latin typeface="Arial"/>
              <a:ea typeface="Arial"/>
              <a:cs typeface="Arial"/>
              <a:sym typeface="Arial"/>
            </a:endParaRPr>
          </a:p>
          <a:p>
            <a:pPr marL="457200" lvl="0" indent="-330200" algn="l" rtl="0">
              <a:lnSpc>
                <a:spcPct val="100000"/>
              </a:lnSpc>
              <a:spcBef>
                <a:spcPts val="0"/>
              </a:spcBef>
              <a:spcAft>
                <a:spcPts val="0"/>
              </a:spcAft>
              <a:buClr>
                <a:srgbClr val="3F4245"/>
              </a:buClr>
              <a:buSzPts val="1600"/>
              <a:buFont typeface="Arial"/>
              <a:buChar char="▪"/>
            </a:pPr>
            <a:r>
              <a:rPr lang="en-US" sz="2000" b="1">
                <a:latin typeface="Arial"/>
                <a:ea typeface="Arial"/>
                <a:cs typeface="Arial"/>
                <a:sym typeface="Arial"/>
              </a:rPr>
              <a:t>(SS-)</a:t>
            </a:r>
            <a:r>
              <a:rPr lang="en-US" sz="2000" b="1">
                <a:solidFill>
                  <a:schemeClr val="dk1"/>
                </a:solidFill>
                <a:latin typeface="Arial"/>
                <a:ea typeface="Arial"/>
                <a:cs typeface="Arial"/>
                <a:sym typeface="Arial"/>
              </a:rPr>
              <a:t>RSRQ</a:t>
            </a:r>
            <a:r>
              <a:rPr lang="en-US" sz="2000">
                <a:solidFill>
                  <a:schemeClr val="dk1"/>
                </a:solidFill>
                <a:latin typeface="Arial"/>
                <a:ea typeface="Arial"/>
                <a:cs typeface="Arial"/>
                <a:sym typeface="Arial"/>
              </a:rPr>
              <a:t>: </a:t>
            </a:r>
            <a:r>
              <a:rPr lang="en-US" sz="2000">
                <a:solidFill>
                  <a:schemeClr val="dk1"/>
                </a:solidFill>
                <a:highlight>
                  <a:srgbClr val="FFFFFF"/>
                </a:highlight>
                <a:latin typeface="Arial"/>
                <a:ea typeface="Arial"/>
                <a:cs typeface="Arial"/>
                <a:sym typeface="Arial"/>
              </a:rPr>
              <a:t> Indicates the quality of the received reference signal.  It is defined as RSRQ = N x RSRP / RSSI, where N is the number of Physical Resource Blocks.</a:t>
            </a:r>
            <a:endParaRPr sz="2000">
              <a:solidFill>
                <a:schemeClr val="dk1"/>
              </a:solidFill>
              <a:highlight>
                <a:srgbClr val="FFFFFF"/>
              </a:highlight>
              <a:latin typeface="Arial"/>
              <a:ea typeface="Arial"/>
              <a:cs typeface="Arial"/>
              <a:sym typeface="Arial"/>
            </a:endParaRPr>
          </a:p>
          <a:p>
            <a:pPr marL="914400" lvl="1" indent="-330200" algn="l" rtl="0">
              <a:lnSpc>
                <a:spcPct val="100000"/>
              </a:lnSpc>
              <a:spcBef>
                <a:spcPts val="0"/>
              </a:spcBef>
              <a:spcAft>
                <a:spcPts val="0"/>
              </a:spcAft>
              <a:buClr>
                <a:srgbClr val="3F4245"/>
              </a:buClr>
              <a:buSzPts val="1600"/>
              <a:buFont typeface="Arial"/>
              <a:buChar char="−"/>
            </a:pPr>
            <a:r>
              <a:rPr lang="en-US" sz="2000" u="sng">
                <a:solidFill>
                  <a:schemeClr val="dk1"/>
                </a:solidFill>
                <a:highlight>
                  <a:srgbClr val="FFFFFF"/>
                </a:highlight>
                <a:latin typeface="Arial"/>
                <a:ea typeface="Arial"/>
                <a:cs typeface="Arial"/>
                <a:sym typeface="Arial"/>
              </a:rPr>
              <a:t>Range </a:t>
            </a:r>
            <a:r>
              <a:rPr lang="en-US" sz="2000" u="sng">
                <a:highlight>
                  <a:schemeClr val="lt1"/>
                </a:highlight>
                <a:latin typeface="Arial"/>
                <a:ea typeface="Arial"/>
                <a:cs typeface="Arial"/>
                <a:sym typeface="Arial"/>
              </a:rPr>
              <a:t>(in 4G)</a:t>
            </a:r>
            <a:r>
              <a:rPr lang="en-US" sz="2000" u="sng">
                <a:solidFill>
                  <a:schemeClr val="dk1"/>
                </a:solidFill>
                <a:highlight>
                  <a:srgbClr val="FFFFFF"/>
                </a:highlight>
                <a:latin typeface="Arial"/>
                <a:ea typeface="Arial"/>
                <a:cs typeface="Arial"/>
                <a:sym typeface="Arial"/>
              </a:rPr>
              <a:t>:</a:t>
            </a:r>
            <a:r>
              <a:rPr lang="en-US" sz="2000">
                <a:solidFill>
                  <a:schemeClr val="dk1"/>
                </a:solidFill>
                <a:highlight>
                  <a:srgbClr val="FFFFFF"/>
                </a:highlight>
                <a:latin typeface="Arial"/>
                <a:ea typeface="Arial"/>
                <a:cs typeface="Arial"/>
                <a:sym typeface="Arial"/>
              </a:rPr>
              <a:t> -19.5dB (bad) to -3dB (good)</a:t>
            </a:r>
            <a:endParaRPr sz="2000">
              <a:solidFill>
                <a:schemeClr val="dk1"/>
              </a:solidFill>
              <a:latin typeface="Arial"/>
              <a:ea typeface="Arial"/>
              <a:cs typeface="Arial"/>
              <a:sym typeface="Arial"/>
            </a:endParaRPr>
          </a:p>
          <a:p>
            <a:pPr marL="457200" lvl="0" indent="-330200" algn="l" rtl="0">
              <a:lnSpc>
                <a:spcPct val="100000"/>
              </a:lnSpc>
              <a:spcBef>
                <a:spcPts val="0"/>
              </a:spcBef>
              <a:spcAft>
                <a:spcPts val="0"/>
              </a:spcAft>
              <a:buClr>
                <a:srgbClr val="3F4245"/>
              </a:buClr>
              <a:buSzPts val="1600"/>
              <a:buFont typeface="Arial"/>
              <a:buChar char="▪"/>
            </a:pPr>
            <a:r>
              <a:rPr lang="en-US" sz="2000" b="1">
                <a:latin typeface="Arial"/>
                <a:ea typeface="Arial"/>
                <a:cs typeface="Arial"/>
                <a:sym typeface="Arial"/>
              </a:rPr>
              <a:t>(SS-)</a:t>
            </a:r>
            <a:r>
              <a:rPr lang="en-US" sz="2000" b="1">
                <a:solidFill>
                  <a:schemeClr val="dk1"/>
                </a:solidFill>
                <a:latin typeface="Arial"/>
                <a:ea typeface="Arial"/>
                <a:cs typeface="Arial"/>
                <a:sym typeface="Arial"/>
              </a:rPr>
              <a:t>SINR: </a:t>
            </a:r>
            <a:r>
              <a:rPr lang="en-US" sz="2000">
                <a:solidFill>
                  <a:schemeClr val="dk1"/>
                </a:solidFill>
                <a:latin typeface="Arial"/>
                <a:ea typeface="Arial"/>
                <a:cs typeface="Arial"/>
                <a:sym typeface="Arial"/>
              </a:rPr>
              <a:t>Indicates the</a:t>
            </a:r>
            <a:r>
              <a:rPr lang="en-US" sz="2000">
                <a:solidFill>
                  <a:schemeClr val="dk1"/>
                </a:solidFill>
                <a:highlight>
                  <a:srgbClr val="FFFFFF"/>
                </a:highlight>
                <a:latin typeface="Arial"/>
                <a:ea typeface="Arial"/>
                <a:cs typeface="Arial"/>
                <a:sym typeface="Arial"/>
              </a:rPr>
              <a:t> signal-to-noise ratio of the received signal. In other words, it measures the ratio of the desired signal power to the sum of the power of the interfering signals and can be used to measure the quality of the connection</a:t>
            </a:r>
            <a:endParaRPr sz="2000">
              <a:solidFill>
                <a:schemeClr val="dk1"/>
              </a:solidFill>
              <a:highlight>
                <a:srgbClr val="FFFFFF"/>
              </a:highlight>
              <a:latin typeface="Arial"/>
              <a:ea typeface="Arial"/>
              <a:cs typeface="Arial"/>
              <a:sym typeface="Arial"/>
            </a:endParaRPr>
          </a:p>
          <a:p>
            <a:pPr marL="914400" lvl="1" indent="-330200" algn="l" rtl="0">
              <a:lnSpc>
                <a:spcPct val="100000"/>
              </a:lnSpc>
              <a:spcBef>
                <a:spcPts val="0"/>
              </a:spcBef>
              <a:spcAft>
                <a:spcPts val="0"/>
              </a:spcAft>
              <a:buClr>
                <a:srgbClr val="3F4245"/>
              </a:buClr>
              <a:buSzPts val="1600"/>
              <a:buFont typeface="Arial"/>
              <a:buChar char="−"/>
            </a:pPr>
            <a:r>
              <a:rPr lang="en-US" sz="2000" u="sng">
                <a:solidFill>
                  <a:schemeClr val="dk1"/>
                </a:solidFill>
                <a:highlight>
                  <a:srgbClr val="FFFFFF"/>
                </a:highlight>
                <a:latin typeface="Arial"/>
                <a:ea typeface="Arial"/>
                <a:cs typeface="Arial"/>
                <a:sym typeface="Arial"/>
              </a:rPr>
              <a:t>Range </a:t>
            </a:r>
            <a:r>
              <a:rPr lang="en-US" sz="2000" u="sng">
                <a:highlight>
                  <a:schemeClr val="lt1"/>
                </a:highlight>
                <a:latin typeface="Arial"/>
                <a:ea typeface="Arial"/>
                <a:cs typeface="Arial"/>
                <a:sym typeface="Arial"/>
              </a:rPr>
              <a:t>(in 4G)</a:t>
            </a:r>
            <a:r>
              <a:rPr lang="en-US" sz="2000" u="sng">
                <a:solidFill>
                  <a:schemeClr val="dk1"/>
                </a:solidFill>
                <a:highlight>
                  <a:srgbClr val="FFFFFF"/>
                </a:highlight>
                <a:latin typeface="Arial"/>
                <a:ea typeface="Arial"/>
                <a:cs typeface="Arial"/>
                <a:sym typeface="Arial"/>
              </a:rPr>
              <a:t>:</a:t>
            </a:r>
            <a:r>
              <a:rPr lang="en-US" sz="2000">
                <a:solidFill>
                  <a:schemeClr val="dk1"/>
                </a:solidFill>
                <a:highlight>
                  <a:srgbClr val="FFFFFF"/>
                </a:highlight>
                <a:latin typeface="Arial"/>
                <a:ea typeface="Arial"/>
                <a:cs typeface="Arial"/>
                <a:sym typeface="Arial"/>
              </a:rPr>
              <a:t> -20dB (bad) to 20dB (good)</a:t>
            </a:r>
            <a:endParaRPr sz="2000">
              <a:solidFill>
                <a:schemeClr val="dk1"/>
              </a:solidFill>
              <a:highlight>
                <a:srgbClr val="FFFFFF"/>
              </a:highlight>
              <a:latin typeface="Arial"/>
              <a:ea typeface="Arial"/>
              <a:cs typeface="Arial"/>
              <a:sym typeface="Arial"/>
            </a:endParaRPr>
          </a:p>
          <a:p>
            <a:pPr marL="457200" lvl="0" indent="0" algn="l" rtl="0">
              <a:lnSpc>
                <a:spcPct val="100000"/>
              </a:lnSpc>
              <a:spcBef>
                <a:spcPts val="0"/>
              </a:spcBef>
              <a:spcAft>
                <a:spcPts val="0"/>
              </a:spcAft>
              <a:buSzPts val="2160"/>
              <a:buNone/>
            </a:pPr>
            <a:endParaRPr sz="2000">
              <a:solidFill>
                <a:schemeClr val="dk1"/>
              </a:solidFill>
              <a:highlight>
                <a:srgbClr val="FFFFFF"/>
              </a:highlight>
              <a:latin typeface="Arial"/>
              <a:ea typeface="Arial"/>
              <a:cs typeface="Arial"/>
              <a:sym typeface="Arial"/>
            </a:endParaRPr>
          </a:p>
          <a:p>
            <a:pPr marL="457200" lvl="0" indent="-330200" algn="l" rtl="0">
              <a:lnSpc>
                <a:spcPct val="100000"/>
              </a:lnSpc>
              <a:spcBef>
                <a:spcPts val="0"/>
              </a:spcBef>
              <a:spcAft>
                <a:spcPts val="0"/>
              </a:spcAft>
              <a:buSzPts val="1600"/>
              <a:buChar char="❏"/>
            </a:pPr>
            <a:r>
              <a:rPr lang="en-US" sz="2000" b="1">
                <a:latin typeface="Arial"/>
                <a:ea typeface="Arial"/>
                <a:cs typeface="Arial"/>
                <a:sym typeface="Arial"/>
              </a:rPr>
              <a:t>These ranges slightly differ for </a:t>
            </a:r>
            <a:r>
              <a:rPr lang="en-US" sz="2000" b="1">
                <a:solidFill>
                  <a:schemeClr val="dk1"/>
                </a:solidFill>
                <a:latin typeface="Arial"/>
                <a:ea typeface="Arial"/>
                <a:cs typeface="Arial"/>
                <a:sym typeface="Arial"/>
              </a:rPr>
              <a:t>5G.</a:t>
            </a:r>
            <a:endParaRPr sz="2000" b="1">
              <a:latin typeface="Arial"/>
              <a:ea typeface="Arial"/>
              <a:cs typeface="Arial"/>
              <a:sym typeface="Arial"/>
            </a:endParaRPr>
          </a:p>
          <a:p>
            <a:pPr marL="457200" lvl="0" indent="0" algn="l" rtl="0">
              <a:lnSpc>
                <a:spcPct val="100000"/>
              </a:lnSpc>
              <a:spcBef>
                <a:spcPts val="0"/>
              </a:spcBef>
              <a:spcAft>
                <a:spcPts val="0"/>
              </a:spcAft>
              <a:buSzPts val="2160"/>
              <a:buNone/>
            </a:pPr>
            <a:endParaRPr sz="2000">
              <a:solidFill>
                <a:schemeClr val="dk1"/>
              </a:solidFill>
              <a:highlight>
                <a:srgbClr val="FFFFFF"/>
              </a:highlight>
              <a:latin typeface="Arial"/>
              <a:ea typeface="Arial"/>
              <a:cs typeface="Arial"/>
              <a:sym typeface="Arial"/>
            </a:endParaRPr>
          </a:p>
          <a:p>
            <a:pPr marL="0" lvl="0" indent="0" algn="l" rtl="0">
              <a:lnSpc>
                <a:spcPct val="100000"/>
              </a:lnSpc>
              <a:spcBef>
                <a:spcPts val="480"/>
              </a:spcBef>
              <a:spcAft>
                <a:spcPts val="0"/>
              </a:spcAft>
              <a:buSzPts val="2880"/>
              <a:buNone/>
            </a:pPr>
            <a:endParaRPr sz="2000">
              <a:solidFill>
                <a:schemeClr val="dk1"/>
              </a:solidFill>
              <a:latin typeface="Arial"/>
              <a:ea typeface="Arial"/>
              <a:cs typeface="Arial"/>
              <a:sym typeface="Arial"/>
            </a:endParaRPr>
          </a:p>
        </p:txBody>
      </p:sp>
      <p:sp>
        <p:nvSpPr>
          <p:cNvPr id="126" name="Google Shape;126;g2865b827597_0_121"/>
          <p:cNvSpPr txBox="1">
            <a:spLocks noGrp="1"/>
          </p:cNvSpPr>
          <p:nvPr>
            <p:ph type="title"/>
          </p:nvPr>
        </p:nvSpPr>
        <p:spPr>
          <a:xfrm>
            <a:off x="312738" y="127000"/>
            <a:ext cx="8797800" cy="561900"/>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Signal Indicators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9"/>
          <p:cNvSpPr txBox="1">
            <a:spLocks noGrp="1"/>
          </p:cNvSpPr>
          <p:nvPr>
            <p:ph type="title"/>
          </p:nvPr>
        </p:nvSpPr>
        <p:spPr>
          <a:xfrm>
            <a:off x="623888" y="1709739"/>
            <a:ext cx="7886700" cy="2852737"/>
          </a:xfrm>
          <a:prstGeom prst="rect">
            <a:avLst/>
          </a:prstGeom>
          <a:noFill/>
          <a:ln>
            <a:noFill/>
          </a:ln>
        </p:spPr>
        <p:txBody>
          <a:bodyPr spcFirstLastPara="1" wrap="square" lIns="91425" tIns="45700" rIns="36000" bIns="45700" anchor="b" anchorCtr="0">
            <a:noAutofit/>
          </a:bodyPr>
          <a:lstStyle/>
          <a:p>
            <a:pPr marL="0" lvl="0" indent="0" algn="l" rtl="0">
              <a:lnSpc>
                <a:spcPct val="80000"/>
              </a:lnSpc>
              <a:spcBef>
                <a:spcPts val="0"/>
              </a:spcBef>
              <a:spcAft>
                <a:spcPts val="0"/>
              </a:spcAft>
              <a:buSzPts val="1400"/>
              <a:buNone/>
            </a:pPr>
            <a:r>
              <a:rPr lang="en-US"/>
              <a:t>Behind the Doors: </a:t>
            </a:r>
            <a:br>
              <a:rPr lang="en-US"/>
            </a:br>
            <a:r>
              <a:rPr lang="en-US"/>
              <a:t>4G and 5G Datasets</a:t>
            </a:r>
            <a:endParaRPr/>
          </a:p>
        </p:txBody>
      </p:sp>
    </p:spTree>
  </p:cSld>
  <p:clrMapOvr>
    <a:masterClrMapping/>
  </p:clrMapOvr>
</p:sld>
</file>

<file path=ppt/theme/theme1.xml><?xml version="1.0" encoding="utf-8"?>
<a:theme xmlns:a="http://schemas.openxmlformats.org/drawingml/2006/main" name="OS-intro">
  <a:themeElements>
    <a:clrScheme name="OS-intro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1667</Words>
  <Application>Microsoft Macintosh PowerPoint</Application>
  <PresentationFormat>On-screen Show (4:3)</PresentationFormat>
  <Paragraphs>179</Paragraphs>
  <Slides>23</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Tahoma</vt:lpstr>
      <vt:lpstr>Noto Sans Symbols</vt:lpstr>
      <vt:lpstr>Helvetica Neue</vt:lpstr>
      <vt:lpstr>Arial</vt:lpstr>
      <vt:lpstr>Monda</vt:lpstr>
      <vt:lpstr>Short Stack</vt:lpstr>
      <vt:lpstr>Calibri</vt:lpstr>
      <vt:lpstr>OS-intro</vt:lpstr>
      <vt:lpstr>5G Coverage and Performance</vt:lpstr>
      <vt:lpstr>From 4G to 5G Transition</vt:lpstr>
      <vt:lpstr>5G NSA field trials and testing</vt:lpstr>
      <vt:lpstr>Measurement Setup and Campaign</vt:lpstr>
      <vt:lpstr>Passive Measurements</vt:lpstr>
      <vt:lpstr>Active Measurements</vt:lpstr>
      <vt:lpstr>Carrier frequency identifiers </vt:lpstr>
      <vt:lpstr>Signal Indicators </vt:lpstr>
      <vt:lpstr>Behind the Doors:  4G and 5G Datasets</vt:lpstr>
      <vt:lpstr>Data Sources</vt:lpstr>
      <vt:lpstr>Example (5G) - Passive dataset</vt:lpstr>
      <vt:lpstr>Example - Active</vt:lpstr>
      <vt:lpstr>Post-Processing challenges</vt:lpstr>
      <vt:lpstr>A few numbers</vt:lpstr>
      <vt:lpstr>5G Deployment map (2021)</vt:lpstr>
      <vt:lpstr>5G Coverage map (2021)</vt:lpstr>
      <vt:lpstr>5G Coverage (2021)</vt:lpstr>
      <vt:lpstr>Significance Tests</vt:lpstr>
      <vt:lpstr>Operator and Technology comparison</vt:lpstr>
      <vt:lpstr>Assignment</vt:lpstr>
      <vt:lpstr>How to access the dataset</vt:lpstr>
      <vt:lpstr>What to evaluate</vt:lpstr>
      <vt:lpstr>Contact Points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paalh</dc:creator>
  <cp:lastModifiedBy>Özgü Alay Erduran</cp:lastModifiedBy>
  <cp:revision>1</cp:revision>
  <dcterms:created xsi:type="dcterms:W3CDTF">2010-09-03T09:30:25Z</dcterms:created>
  <dcterms:modified xsi:type="dcterms:W3CDTF">2025-09-29T13:38:56Z</dcterms:modified>
</cp:coreProperties>
</file>